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259" r:id="rId3"/>
    <p:sldId id="261" r:id="rId4"/>
    <p:sldId id="296" r:id="rId5"/>
    <p:sldId id="262" r:id="rId6"/>
    <p:sldId id="263" r:id="rId7"/>
    <p:sldId id="264" r:id="rId8"/>
    <p:sldId id="267" r:id="rId9"/>
    <p:sldId id="265" r:id="rId10"/>
    <p:sldId id="266" r:id="rId11"/>
    <p:sldId id="276" r:id="rId12"/>
    <p:sldId id="268" r:id="rId13"/>
    <p:sldId id="269" r:id="rId14"/>
    <p:sldId id="270" r:id="rId15"/>
    <p:sldId id="271" r:id="rId16"/>
    <p:sldId id="277" r:id="rId17"/>
    <p:sldId id="272" r:id="rId18"/>
    <p:sldId id="273" r:id="rId19"/>
    <p:sldId id="278" r:id="rId20"/>
    <p:sldId id="274" r:id="rId21"/>
    <p:sldId id="295" r:id="rId22"/>
    <p:sldId id="275" r:id="rId23"/>
    <p:sldId id="287" r:id="rId24"/>
    <p:sldId id="279" r:id="rId25"/>
    <p:sldId id="288" r:id="rId26"/>
    <p:sldId id="289" r:id="rId27"/>
    <p:sldId id="290" r:id="rId28"/>
    <p:sldId id="291" r:id="rId29"/>
    <p:sldId id="292" r:id="rId30"/>
    <p:sldId id="293" r:id="rId31"/>
    <p:sldId id="280" r:id="rId32"/>
    <p:sldId id="281" r:id="rId33"/>
    <p:sldId id="282" r:id="rId34"/>
    <p:sldId id="283" r:id="rId35"/>
    <p:sldId id="286" r:id="rId36"/>
    <p:sldId id="284" r:id="rId37"/>
    <p:sldId id="25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1ADD6DB-FFD2-B5D9-B410-CE27238885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67F978A2-C49E-3081-8B1B-591C679DBD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A21ABE-99F0-484D-AD78-47C4AC069FFA}" type="datetimeFigureOut">
              <a:rPr lang="en-US" smtClean="0"/>
              <a:t>1/12/2023</a:t>
            </a:fld>
            <a:endParaRPr lang="en-US"/>
          </a:p>
        </p:txBody>
      </p:sp>
      <p:sp>
        <p:nvSpPr>
          <p:cNvPr id="4" name="Footer Placeholder 3">
            <a:extLst>
              <a:ext uri="{FF2B5EF4-FFF2-40B4-BE49-F238E27FC236}">
                <a16:creationId xmlns="" xmlns:a16="http://schemas.microsoft.com/office/drawing/2014/main" id="{85B03BB3-0CB8-C5EB-CF3C-D8C9DBDDE4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7F60842F-0A48-DF49-CE6B-12CA161477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745E62-B64E-4C26-92C5-272D32CC5CF7}" type="slidenum">
              <a:rPr lang="en-US" smtClean="0"/>
              <a:t>‹#›</a:t>
            </a:fld>
            <a:endParaRPr lang="en-US"/>
          </a:p>
        </p:txBody>
      </p:sp>
    </p:spTree>
    <p:extLst>
      <p:ext uri="{BB962C8B-B14F-4D97-AF65-F5344CB8AC3E}">
        <p14:creationId xmlns:p14="http://schemas.microsoft.com/office/powerpoint/2010/main" val="5411774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E9040C-ECC3-417D-A606-D40A7A784D92}"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D9B3D-AFCF-4371-87E9-9E4EE2E039D8}" type="slidenum">
              <a:rPr lang="en-US" smtClean="0"/>
              <a:t>‹#›</a:t>
            </a:fld>
            <a:endParaRPr lang="en-US"/>
          </a:p>
        </p:txBody>
      </p:sp>
    </p:spTree>
    <p:extLst>
      <p:ext uri="{BB962C8B-B14F-4D97-AF65-F5344CB8AC3E}">
        <p14:creationId xmlns:p14="http://schemas.microsoft.com/office/powerpoint/2010/main" val="36248181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36D9B3D-AFCF-4371-87E9-9E4EE2E039D8}" type="slidenum">
              <a:rPr lang="en-US" smtClean="0"/>
              <a:t>26</a:t>
            </a:fld>
            <a:endParaRPr lang="en-US"/>
          </a:p>
        </p:txBody>
      </p:sp>
    </p:spTree>
    <p:extLst>
      <p:ext uri="{BB962C8B-B14F-4D97-AF65-F5344CB8AC3E}">
        <p14:creationId xmlns:p14="http://schemas.microsoft.com/office/powerpoint/2010/main" val="30600115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EBB08F-1642-4B7E-BF2F-7B69C12C7008}"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1F8F5F5-12B4-494A-838B-CD18B0C4F30C}" type="slidenum">
              <a:rPr lang="en-US" smtClean="0"/>
              <a:t>‹#›</a:t>
            </a:fld>
            <a:endParaRPr lang="en-US"/>
          </a:p>
        </p:txBody>
      </p:sp>
    </p:spTree>
    <p:extLst>
      <p:ext uri="{BB962C8B-B14F-4D97-AF65-F5344CB8AC3E}">
        <p14:creationId xmlns:p14="http://schemas.microsoft.com/office/powerpoint/2010/main" val="52774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85804-3F67-49E5-91D0-8E34E6DF8FF5}"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252085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F146E-6DA2-49DD-99AD-80BCFDFA54EA}"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93235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222C33-0222-4118-A703-787569DE2F01}"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20238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15A7AE2-6D73-47FF-B454-226C4217AB10}" type="datetime1">
              <a:rPr lang="en-US" smtClean="0"/>
              <a:t>1/12/2023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1F8F5F5-12B4-494A-838B-CD18B0C4F30C}" type="slidenum">
              <a:rPr lang="en-US" smtClean="0"/>
              <a:t>‹#›</a:t>
            </a:fld>
            <a:endParaRPr lang="en-US"/>
          </a:p>
        </p:txBody>
      </p:sp>
    </p:spTree>
    <p:extLst>
      <p:ext uri="{BB962C8B-B14F-4D97-AF65-F5344CB8AC3E}">
        <p14:creationId xmlns:p14="http://schemas.microsoft.com/office/powerpoint/2010/main" val="1448079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AF614E-B704-4C1B-9B51-90EC1A429C2C}"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185457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2E6991-D6A5-4DB2-9ABC-DF55721B86CC}" type="datetime1">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348632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C3BDCC-EFC9-4A14-B4ED-E0050ACDE1DC}" type="datetime1">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139487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FE78-282A-476D-A4A9-C7D8664FC128}" type="datetime1">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341381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92D9C-7D40-4D10-821E-740F1A11F0EF}"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1054186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E0542C-A6F2-468A-8980-52789DB52E5A}" type="datetime1">
              <a:rPr lang="en-US" smtClean="0"/>
              <a:t>1/12/2023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1F8F5F5-12B4-494A-838B-CD18B0C4F30C}" type="slidenum">
              <a:rPr lang="en-US" smtClean="0"/>
              <a:t>‹#›</a:t>
            </a:fld>
            <a:endParaRPr lang="en-US"/>
          </a:p>
        </p:txBody>
      </p:sp>
    </p:spTree>
    <p:extLst>
      <p:ext uri="{BB962C8B-B14F-4D97-AF65-F5344CB8AC3E}">
        <p14:creationId xmlns:p14="http://schemas.microsoft.com/office/powerpoint/2010/main" val="119109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7636A8E-1B11-4A59-B01E-B121F1615345}" type="datetime1">
              <a:rPr lang="en-US" smtClean="0"/>
              <a:t>1/12/2023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1F8F5F5-12B4-494A-838B-CD18B0C4F30C}" type="slidenum">
              <a:rPr lang="en-US" smtClean="0"/>
              <a:t>‹#›</a:t>
            </a:fld>
            <a:endParaRPr lang="en-US"/>
          </a:p>
        </p:txBody>
      </p:sp>
    </p:spTree>
    <p:extLst>
      <p:ext uri="{BB962C8B-B14F-4D97-AF65-F5344CB8AC3E}">
        <p14:creationId xmlns:p14="http://schemas.microsoft.com/office/powerpoint/2010/main" val="1911965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007/978-3-642-35289-8_5" TargetMode="External"/><Relationship Id="rId3" Type="http://schemas.openxmlformats.org/officeDocument/2006/relationships/hyperlink" Target="https://en.wikipedia.org/wiki/Training,_validation,_and_test_data_sets#cite_ref-prechelt_early_2012_6-1" TargetMode="External"/><Relationship Id="rId7" Type="http://schemas.openxmlformats.org/officeDocument/2006/relationships/hyperlink" Target="https://en.wikipedia.org/wiki/Doi_(identifier)" TargetMode="External"/><Relationship Id="rId12" Type="http://schemas.openxmlformats.org/officeDocument/2006/relationships/hyperlink" Target="https://drive.google.com/drive/folders/1x6rnOiJuNM0PUEiT5LU1rNDrOoSZ7X5Q" TargetMode="External"/><Relationship Id="rId2" Type="http://schemas.openxmlformats.org/officeDocument/2006/relationships/hyperlink" Target="https://en.wikipedia.org/wiki/Training,_validation,_and_test_data_sets#cite_ref-prechelt_early_2012_6-0" TargetMode="External"/><Relationship Id="rId1" Type="http://schemas.openxmlformats.org/officeDocument/2006/relationships/slideLayout" Target="../slideLayouts/slideLayout2.xml"/><Relationship Id="rId6" Type="http://schemas.openxmlformats.org/officeDocument/2006/relationships/hyperlink" Target="https://archive.org/details/neuralnetworkstr00mlle/page/n60" TargetMode="External"/><Relationship Id="rId11" Type="http://schemas.openxmlformats.org/officeDocument/2006/relationships/hyperlink" Target="https://www.kaggle.com/datasets/prithwirajmitra/covid-face-mask-detection-dataset" TargetMode="External"/><Relationship Id="rId5" Type="http://schemas.openxmlformats.org/officeDocument/2006/relationships/hyperlink" Target="https://archive.org/details/neuralnetworkstr00mlle" TargetMode="External"/><Relationship Id="rId10" Type="http://schemas.openxmlformats.org/officeDocument/2006/relationships/hyperlink" Target="https://en.wikipedia.org/wiki/Special:BookSources/978-3-642-35289-8" TargetMode="External"/><Relationship Id="rId4" Type="http://schemas.openxmlformats.org/officeDocument/2006/relationships/hyperlink" Target="https://en.wikipedia.org/wiki/Klaus-Robert_M%C3%BCller" TargetMode="External"/><Relationship Id="rId9" Type="http://schemas.openxmlformats.org/officeDocument/2006/relationships/hyperlink" Target="https://en.wikipedia.org/wiki/ISBN_(identifier)"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Special:BookSources/0-387-31073-8" TargetMode="External"/><Relationship Id="rId3" Type="http://schemas.openxmlformats.org/officeDocument/2006/relationships/hyperlink" Target="https://ai.stanford.edu/~ronnyk/glossary.html" TargetMode="External"/><Relationship Id="rId7" Type="http://schemas.openxmlformats.org/officeDocument/2006/relationships/hyperlink" Target="https://en.wikipedia.org/wiki/ISBN_(identifier)" TargetMode="External"/><Relationship Id="rId2" Type="http://schemas.openxmlformats.org/officeDocument/2006/relationships/hyperlink" Target="https://byjus.com/maths/data-sets/" TargetMode="External"/><Relationship Id="rId1" Type="http://schemas.openxmlformats.org/officeDocument/2006/relationships/slideLayout" Target="../slideLayouts/slideLayout2.xml"/><Relationship Id="rId6" Type="http://schemas.openxmlformats.org/officeDocument/2006/relationships/hyperlink" Target="https://doi.org/10.1023/A:1007411609915" TargetMode="External"/><Relationship Id="rId5" Type="http://schemas.openxmlformats.org/officeDocument/2006/relationships/hyperlink" Target="https://en.wikipedia.org/wiki/Doi_(identifier)" TargetMode="External"/><Relationship Id="rId4" Type="http://schemas.openxmlformats.org/officeDocument/2006/relationships/hyperlink" Target="https://en.wikipedia.org/wiki/Machine_Learning_(journ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t="41000" r="-5000" b="-2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319F4C-C8C6-678E-70DD-063B63FEC937}"/>
              </a:ext>
            </a:extLst>
          </p:cNvPr>
          <p:cNvSpPr>
            <a:spLocks noGrp="1"/>
          </p:cNvSpPr>
          <p:nvPr>
            <p:ph type="ctrTitle"/>
          </p:nvPr>
        </p:nvSpPr>
        <p:spPr>
          <a:xfrm>
            <a:off x="982112" y="1888236"/>
            <a:ext cx="9966960" cy="3035808"/>
          </a:xfrm>
        </p:spPr>
        <p:txBody>
          <a:bodyPr/>
          <a:lstStyle/>
          <a:p>
            <a:pPr algn="ctr"/>
            <a:r>
              <a:rPr lang="en-US" sz="8000" dirty="0"/>
              <a:t>Covid-19 Challenge</a:t>
            </a:r>
            <a:br>
              <a:rPr lang="en-US" sz="8000" dirty="0"/>
            </a:br>
            <a:r>
              <a:rPr lang="en-US" sz="8000" dirty="0"/>
              <a:t>(CC) </a:t>
            </a:r>
            <a:r>
              <a:rPr lang="en-US" dirty="0"/>
              <a:t/>
            </a:r>
            <a:br>
              <a:rPr lang="en-US" dirty="0"/>
            </a:br>
            <a:endParaRPr lang="en-US" dirty="0"/>
          </a:p>
        </p:txBody>
      </p:sp>
      <p:sp>
        <p:nvSpPr>
          <p:cNvPr id="5" name="Slide Number Placeholder 4">
            <a:extLst>
              <a:ext uri="{FF2B5EF4-FFF2-40B4-BE49-F238E27FC236}">
                <a16:creationId xmlns="" xmlns:a16="http://schemas.microsoft.com/office/drawing/2014/main" id="{B89247DA-7FAA-CB4A-14C8-0853D50DC3B4}"/>
              </a:ext>
            </a:extLst>
          </p:cNvPr>
          <p:cNvSpPr>
            <a:spLocks noGrp="1"/>
          </p:cNvSpPr>
          <p:nvPr>
            <p:ph type="sldNum" sz="quarter" idx="12"/>
          </p:nvPr>
        </p:nvSpPr>
        <p:spPr/>
        <p:txBody>
          <a:bodyPr/>
          <a:lstStyle/>
          <a:p>
            <a:fld id="{81F8F5F5-12B4-494A-838B-CD18B0C4F30C}" type="slidenum">
              <a:rPr lang="en-US" smtClean="0"/>
              <a:t>1</a:t>
            </a:fld>
            <a:endParaRPr lang="en-US"/>
          </a:p>
        </p:txBody>
      </p:sp>
    </p:spTree>
    <p:extLst>
      <p:ext uri="{BB962C8B-B14F-4D97-AF65-F5344CB8AC3E}">
        <p14:creationId xmlns:p14="http://schemas.microsoft.com/office/powerpoint/2010/main" val="4259789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20CC32-CC28-BC85-4BF1-27CD1B1A3D60}"/>
              </a:ext>
            </a:extLst>
          </p:cNvPr>
          <p:cNvSpPr>
            <a:spLocks noGrp="1"/>
          </p:cNvSpPr>
          <p:nvPr>
            <p:ph type="title"/>
          </p:nvPr>
        </p:nvSpPr>
        <p:spPr/>
        <p:txBody>
          <a:bodyPr/>
          <a:lstStyle/>
          <a:p>
            <a:r>
              <a:rPr lang="en-US" dirty="0"/>
              <a:t>System architecture</a:t>
            </a:r>
          </a:p>
        </p:txBody>
      </p:sp>
      <p:sp>
        <p:nvSpPr>
          <p:cNvPr id="4" name="Slide Number Placeholder 3">
            <a:extLst>
              <a:ext uri="{FF2B5EF4-FFF2-40B4-BE49-F238E27FC236}">
                <a16:creationId xmlns="" xmlns:a16="http://schemas.microsoft.com/office/drawing/2014/main" id="{2A92B685-6A93-3E1B-5E8C-29E4BB0FA3AB}"/>
              </a:ext>
            </a:extLst>
          </p:cNvPr>
          <p:cNvSpPr>
            <a:spLocks noGrp="1"/>
          </p:cNvSpPr>
          <p:nvPr>
            <p:ph type="sldNum" sz="quarter" idx="12"/>
          </p:nvPr>
        </p:nvSpPr>
        <p:spPr/>
        <p:txBody>
          <a:bodyPr/>
          <a:lstStyle/>
          <a:p>
            <a:fld id="{81F8F5F5-12B4-494A-838B-CD18B0C4F30C}" type="slidenum">
              <a:rPr lang="en-US" smtClean="0"/>
              <a:t>10</a:t>
            </a:fld>
            <a:endParaRPr lang="en-US"/>
          </a:p>
        </p:txBody>
      </p:sp>
      <p:pic>
        <p:nvPicPr>
          <p:cNvPr id="8" name="Content Placeholder 7">
            <a:extLst>
              <a:ext uri="{FF2B5EF4-FFF2-40B4-BE49-F238E27FC236}">
                <a16:creationId xmlns="" xmlns:a16="http://schemas.microsoft.com/office/drawing/2014/main" id="{111120AE-A6E0-D7D8-8B5E-2A9F84C73F13}"/>
              </a:ext>
            </a:extLst>
          </p:cNvPr>
          <p:cNvPicPr>
            <a:picLocks noGrp="1" noChangeAspect="1"/>
          </p:cNvPicPr>
          <p:nvPr>
            <p:ph idx="1"/>
          </p:nvPr>
        </p:nvPicPr>
        <p:blipFill>
          <a:blip r:embed="rId2"/>
          <a:stretch>
            <a:fillRect/>
          </a:stretch>
        </p:blipFill>
        <p:spPr>
          <a:xfrm>
            <a:off x="2494721" y="1848678"/>
            <a:ext cx="6559826" cy="4524690"/>
          </a:xfrm>
        </p:spPr>
      </p:pic>
      <p:cxnSp>
        <p:nvCxnSpPr>
          <p:cNvPr id="10" name="Straight Arrow Connector 9">
            <a:extLst>
              <a:ext uri="{FF2B5EF4-FFF2-40B4-BE49-F238E27FC236}">
                <a16:creationId xmlns="" xmlns:a16="http://schemas.microsoft.com/office/drawing/2014/main" id="{595FB164-3911-AB93-D367-84A87C454261}"/>
              </a:ext>
            </a:extLst>
          </p:cNvPr>
          <p:cNvCxnSpPr>
            <a:cxnSpLocks/>
          </p:cNvCxnSpPr>
          <p:nvPr/>
        </p:nvCxnSpPr>
        <p:spPr>
          <a:xfrm>
            <a:off x="6013174" y="2812774"/>
            <a:ext cx="0" cy="4870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23635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617760-6537-1B0E-097C-4D4B56D5118A}"/>
              </a:ext>
            </a:extLst>
          </p:cNvPr>
          <p:cNvSpPr>
            <a:spLocks noGrp="1"/>
          </p:cNvSpPr>
          <p:nvPr>
            <p:ph type="title"/>
          </p:nvPr>
        </p:nvSpPr>
        <p:spPr/>
        <p:txBody>
          <a:bodyPr/>
          <a:lstStyle/>
          <a:p>
            <a:r>
              <a:rPr lang="en-US" dirty="0"/>
              <a:t>Implementation </a:t>
            </a:r>
          </a:p>
        </p:txBody>
      </p:sp>
      <p:sp>
        <p:nvSpPr>
          <p:cNvPr id="3" name="Text Placeholder 2">
            <a:extLst>
              <a:ext uri="{FF2B5EF4-FFF2-40B4-BE49-F238E27FC236}">
                <a16:creationId xmlns="" xmlns:a16="http://schemas.microsoft.com/office/drawing/2014/main" id="{10CD5306-1AF6-A22A-BAB7-072CB88F3EC6}"/>
              </a:ext>
            </a:extLst>
          </p:cNvPr>
          <p:cNvSpPr>
            <a:spLocks noGrp="1"/>
          </p:cNvSpPr>
          <p:nvPr>
            <p:ph type="body" idx="1"/>
          </p:nvPr>
        </p:nvSpPr>
        <p:spPr/>
        <p:txBody>
          <a:bodyPr>
            <a:normAutofit/>
          </a:bodyPr>
          <a:lstStyle/>
          <a:p>
            <a:r>
              <a:rPr lang="en-US" sz="3600" dirty="0">
                <a:solidFill>
                  <a:schemeClr val="accent1">
                    <a:lumMod val="50000"/>
                  </a:schemeClr>
                </a:solidFill>
              </a:rPr>
              <a:t>Dataset(Face Mask Detection)</a:t>
            </a:r>
          </a:p>
        </p:txBody>
      </p:sp>
      <p:sp>
        <p:nvSpPr>
          <p:cNvPr id="4" name="Slide Number Placeholder 3">
            <a:extLst>
              <a:ext uri="{FF2B5EF4-FFF2-40B4-BE49-F238E27FC236}">
                <a16:creationId xmlns="" xmlns:a16="http://schemas.microsoft.com/office/drawing/2014/main" id="{080AE420-85B5-5DA9-C1C6-46764040EC5C}"/>
              </a:ext>
            </a:extLst>
          </p:cNvPr>
          <p:cNvSpPr>
            <a:spLocks noGrp="1"/>
          </p:cNvSpPr>
          <p:nvPr>
            <p:ph type="sldNum" sz="quarter" idx="12"/>
          </p:nvPr>
        </p:nvSpPr>
        <p:spPr/>
        <p:txBody>
          <a:bodyPr/>
          <a:lstStyle/>
          <a:p>
            <a:fld id="{81F8F5F5-12B4-494A-838B-CD18B0C4F30C}" type="slidenum">
              <a:rPr lang="en-US" smtClean="0"/>
              <a:t>11</a:t>
            </a:fld>
            <a:endParaRPr lang="en-US"/>
          </a:p>
        </p:txBody>
      </p:sp>
    </p:spTree>
    <p:extLst>
      <p:ext uri="{BB962C8B-B14F-4D97-AF65-F5344CB8AC3E}">
        <p14:creationId xmlns:p14="http://schemas.microsoft.com/office/powerpoint/2010/main" val="1583856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B61E57-AD7B-2E59-D2AC-45A22EF2F013}"/>
              </a:ext>
            </a:extLst>
          </p:cNvPr>
          <p:cNvSpPr>
            <a:spLocks noGrp="1"/>
          </p:cNvSpPr>
          <p:nvPr>
            <p:ph type="title"/>
          </p:nvPr>
        </p:nvSpPr>
        <p:spPr/>
        <p:txBody>
          <a:bodyPr>
            <a:normAutofit/>
          </a:bodyPr>
          <a:lstStyle/>
          <a:p>
            <a:r>
              <a:rPr lang="en-US" sz="3000" dirty="0"/>
              <a:t>Dataset</a:t>
            </a:r>
            <a:br>
              <a:rPr lang="en-US" sz="3000" dirty="0"/>
            </a:br>
            <a:r>
              <a:rPr lang="en-US" sz="3000" dirty="0"/>
              <a:t>collection</a:t>
            </a:r>
          </a:p>
        </p:txBody>
      </p:sp>
      <p:sp>
        <p:nvSpPr>
          <p:cNvPr id="4" name="Text Placeholder 3">
            <a:extLst>
              <a:ext uri="{FF2B5EF4-FFF2-40B4-BE49-F238E27FC236}">
                <a16:creationId xmlns="" xmlns:a16="http://schemas.microsoft.com/office/drawing/2014/main" id="{74D19659-D513-5C74-B9F0-D99318C61DC0}"/>
              </a:ext>
            </a:extLst>
          </p:cNvPr>
          <p:cNvSpPr>
            <a:spLocks noGrp="1"/>
          </p:cNvSpPr>
          <p:nvPr>
            <p:ph type="body" sz="half" idx="2"/>
          </p:nvPr>
        </p:nvSpPr>
        <p:spPr>
          <a:xfrm>
            <a:off x="8549640" y="2423160"/>
            <a:ext cx="3401568" cy="3291840"/>
          </a:xfrm>
        </p:spPr>
        <p:txBody>
          <a:bodyPr>
            <a:normAutofit/>
          </a:bodyPr>
          <a:lstStyle/>
          <a:p>
            <a:pPr algn="just"/>
            <a:r>
              <a:rPr lang="en-US" sz="1800" b="1" dirty="0"/>
              <a:t>contains images of three different modes of precautionary measures. (wear mask correctly, not wear mask, wear mask incorrectly.). The dataset has a total of “2163” images, Divided to three categories (With-Mask, Without-Mask, Incorrect-Mask).</a:t>
            </a:r>
          </a:p>
          <a:p>
            <a:endParaRPr lang="en-US" sz="1800" b="1" dirty="0"/>
          </a:p>
        </p:txBody>
      </p:sp>
      <p:sp>
        <p:nvSpPr>
          <p:cNvPr id="5" name="Slide Number Placeholder 4">
            <a:extLst>
              <a:ext uri="{FF2B5EF4-FFF2-40B4-BE49-F238E27FC236}">
                <a16:creationId xmlns="" xmlns:a16="http://schemas.microsoft.com/office/drawing/2014/main" id="{35B08C85-E19E-6E49-2B66-7B8E36E86372}"/>
              </a:ext>
            </a:extLst>
          </p:cNvPr>
          <p:cNvSpPr>
            <a:spLocks noGrp="1"/>
          </p:cNvSpPr>
          <p:nvPr>
            <p:ph type="sldNum" sz="quarter" idx="12"/>
          </p:nvPr>
        </p:nvSpPr>
        <p:spPr/>
        <p:txBody>
          <a:bodyPr/>
          <a:lstStyle/>
          <a:p>
            <a:fld id="{81F8F5F5-12B4-494A-838B-CD18B0C4F30C}" type="slidenum">
              <a:rPr lang="en-US" smtClean="0"/>
              <a:t>12</a:t>
            </a:fld>
            <a:endParaRPr lang="en-US"/>
          </a:p>
        </p:txBody>
      </p:sp>
      <p:pic>
        <p:nvPicPr>
          <p:cNvPr id="9" name="Picture 8">
            <a:extLst>
              <a:ext uri="{FF2B5EF4-FFF2-40B4-BE49-F238E27FC236}">
                <a16:creationId xmlns="" xmlns:a16="http://schemas.microsoft.com/office/drawing/2014/main" id="{BCEBF298-4F6D-EEC9-A509-3AFF6F2C1F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044"/>
          <a:stretch/>
        </p:blipFill>
        <p:spPr>
          <a:xfrm>
            <a:off x="139370" y="1089459"/>
            <a:ext cx="2550952" cy="4617335"/>
          </a:xfrm>
          <a:prstGeom prst="rect">
            <a:avLst/>
          </a:prstGeom>
        </p:spPr>
      </p:pic>
      <p:pic>
        <p:nvPicPr>
          <p:cNvPr id="13" name="Picture 12">
            <a:extLst>
              <a:ext uri="{FF2B5EF4-FFF2-40B4-BE49-F238E27FC236}">
                <a16:creationId xmlns="" xmlns:a16="http://schemas.microsoft.com/office/drawing/2014/main" id="{7D437094-3775-2968-C00E-1E0C0E4A2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236" y="1089458"/>
            <a:ext cx="2550952" cy="4617335"/>
          </a:xfrm>
          <a:prstGeom prst="rect">
            <a:avLst/>
          </a:prstGeom>
        </p:spPr>
      </p:pic>
      <p:pic>
        <p:nvPicPr>
          <p:cNvPr id="15" name="Picture 14">
            <a:extLst>
              <a:ext uri="{FF2B5EF4-FFF2-40B4-BE49-F238E27FC236}">
                <a16:creationId xmlns="" xmlns:a16="http://schemas.microsoft.com/office/drawing/2014/main" id="{A864B395-DAD3-9B42-43CD-1114455334D1}"/>
              </a:ext>
            </a:extLst>
          </p:cNvPr>
          <p:cNvPicPr>
            <a:picLocks noChangeAspect="1"/>
          </p:cNvPicPr>
          <p:nvPr/>
        </p:nvPicPr>
        <p:blipFill rotWithShape="1">
          <a:blip r:embed="rId4">
            <a:extLst>
              <a:ext uri="{28A0092B-C50C-407E-A947-70E740481C1C}">
                <a14:useLocalDpi xmlns:a14="http://schemas.microsoft.com/office/drawing/2010/main" val="0"/>
              </a:ext>
            </a:extLst>
          </a:blip>
          <a:srcRect l="34172" t="7764" r="31509" b="6667"/>
          <a:stretch/>
        </p:blipFill>
        <p:spPr>
          <a:xfrm>
            <a:off x="5681371" y="1097663"/>
            <a:ext cx="2427902" cy="4617335"/>
          </a:xfrm>
          <a:prstGeom prst="rect">
            <a:avLst/>
          </a:prstGeom>
        </p:spPr>
      </p:pic>
    </p:spTree>
    <p:extLst>
      <p:ext uri="{BB962C8B-B14F-4D97-AF65-F5344CB8AC3E}">
        <p14:creationId xmlns:p14="http://schemas.microsoft.com/office/powerpoint/2010/main" val="569290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EC1C30-D2B4-5B5B-6776-CE33777DFC2A}"/>
              </a:ext>
            </a:extLst>
          </p:cNvPr>
          <p:cNvSpPr>
            <a:spLocks noGrp="1"/>
          </p:cNvSpPr>
          <p:nvPr>
            <p:ph type="title"/>
          </p:nvPr>
        </p:nvSpPr>
        <p:spPr/>
        <p:txBody>
          <a:bodyPr/>
          <a:lstStyle/>
          <a:p>
            <a:r>
              <a:rPr lang="en-US" dirty="0"/>
              <a:t>dataset</a:t>
            </a:r>
            <a:br>
              <a:rPr lang="en-US" dirty="0"/>
            </a:br>
            <a:r>
              <a:rPr lang="en-US" dirty="0"/>
              <a:t>Pre-processing</a:t>
            </a:r>
          </a:p>
        </p:txBody>
      </p:sp>
      <p:sp>
        <p:nvSpPr>
          <p:cNvPr id="4" name="Text Placeholder 3">
            <a:extLst>
              <a:ext uri="{FF2B5EF4-FFF2-40B4-BE49-F238E27FC236}">
                <a16:creationId xmlns="" xmlns:a16="http://schemas.microsoft.com/office/drawing/2014/main" id="{451CA912-1749-1F66-8443-7C39DA636828}"/>
              </a:ext>
            </a:extLst>
          </p:cNvPr>
          <p:cNvSpPr>
            <a:spLocks noGrp="1"/>
          </p:cNvSpPr>
          <p:nvPr>
            <p:ph type="body" sz="half" idx="2"/>
          </p:nvPr>
        </p:nvSpPr>
        <p:spPr>
          <a:xfrm>
            <a:off x="8549640" y="2423160"/>
            <a:ext cx="3401568" cy="3749040"/>
          </a:xfrm>
        </p:spPr>
        <p:txBody>
          <a:bodyPr>
            <a:normAutofit/>
          </a:bodyPr>
          <a:lstStyle/>
          <a:p>
            <a:pPr algn="just"/>
            <a:r>
              <a:rPr lang="en-US" sz="1600" b="1" dirty="0"/>
              <a:t>Bounding Box:</a:t>
            </a:r>
            <a:r>
              <a:rPr lang="en-US" sz="1600" dirty="0"/>
              <a:t> is an imaginary rectangle that serves as a point of reference for object detection and creates a collision box for that object. Bounding boxes are one of the most popular image annotation techniques in deep learning. Compared to other image processing methods, this method can reduce costs and increase annotation efficiency.</a:t>
            </a:r>
          </a:p>
          <a:p>
            <a:pPr algn="just"/>
            <a:r>
              <a:rPr lang="en-US" sz="1600" b="1" dirty="0"/>
              <a:t>Labeling: </a:t>
            </a:r>
            <a:r>
              <a:rPr lang="en-US" sz="1600" dirty="0"/>
              <a:t>is to identify the type of class of the bonding box that has been drawn.</a:t>
            </a:r>
          </a:p>
          <a:p>
            <a:endParaRPr lang="en-US" b="1" dirty="0"/>
          </a:p>
        </p:txBody>
      </p:sp>
      <p:sp>
        <p:nvSpPr>
          <p:cNvPr id="5" name="Slide Number Placeholder 4">
            <a:extLst>
              <a:ext uri="{FF2B5EF4-FFF2-40B4-BE49-F238E27FC236}">
                <a16:creationId xmlns="" xmlns:a16="http://schemas.microsoft.com/office/drawing/2014/main" id="{743D5613-3D1F-1DFB-A2D4-77FF5FB2C99A}"/>
              </a:ext>
            </a:extLst>
          </p:cNvPr>
          <p:cNvSpPr>
            <a:spLocks noGrp="1"/>
          </p:cNvSpPr>
          <p:nvPr>
            <p:ph type="sldNum" sz="quarter" idx="12"/>
          </p:nvPr>
        </p:nvSpPr>
        <p:spPr/>
        <p:txBody>
          <a:bodyPr/>
          <a:lstStyle/>
          <a:p>
            <a:fld id="{81F8F5F5-12B4-494A-838B-CD18B0C4F30C}" type="slidenum">
              <a:rPr lang="en-US" smtClean="0"/>
              <a:t>13</a:t>
            </a:fld>
            <a:endParaRPr lang="en-US"/>
          </a:p>
        </p:txBody>
      </p:sp>
      <p:pic>
        <p:nvPicPr>
          <p:cNvPr id="6" name="Picture 5">
            <a:extLst>
              <a:ext uri="{FF2B5EF4-FFF2-40B4-BE49-F238E27FC236}">
                <a16:creationId xmlns="" xmlns:a16="http://schemas.microsoft.com/office/drawing/2014/main" id="{727716F7-58FF-8AAE-315F-12E910624E8D}"/>
              </a:ext>
            </a:extLst>
          </p:cNvPr>
          <p:cNvPicPr>
            <a:picLocks noChangeAspect="1"/>
          </p:cNvPicPr>
          <p:nvPr/>
        </p:nvPicPr>
        <p:blipFill>
          <a:blip r:embed="rId2"/>
          <a:stretch>
            <a:fillRect/>
          </a:stretch>
        </p:blipFill>
        <p:spPr>
          <a:xfrm>
            <a:off x="189330" y="685800"/>
            <a:ext cx="7774196" cy="5486400"/>
          </a:xfrm>
          <a:prstGeom prst="rect">
            <a:avLst/>
          </a:prstGeom>
        </p:spPr>
      </p:pic>
    </p:spTree>
    <p:extLst>
      <p:ext uri="{BB962C8B-B14F-4D97-AF65-F5344CB8AC3E}">
        <p14:creationId xmlns:p14="http://schemas.microsoft.com/office/powerpoint/2010/main" val="134504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480FC6-4D6F-44CB-6B41-E204FEC2C75E}"/>
              </a:ext>
            </a:extLst>
          </p:cNvPr>
          <p:cNvSpPr>
            <a:spLocks noGrp="1"/>
          </p:cNvSpPr>
          <p:nvPr>
            <p:ph type="title"/>
          </p:nvPr>
        </p:nvSpPr>
        <p:spPr/>
        <p:txBody>
          <a:bodyPr/>
          <a:lstStyle/>
          <a:p>
            <a:r>
              <a:rPr lang="en-US" dirty="0"/>
              <a:t>Dataset splitting</a:t>
            </a:r>
          </a:p>
        </p:txBody>
      </p:sp>
      <p:sp>
        <p:nvSpPr>
          <p:cNvPr id="4" name="Text Placeholder 3">
            <a:extLst>
              <a:ext uri="{FF2B5EF4-FFF2-40B4-BE49-F238E27FC236}">
                <a16:creationId xmlns="" xmlns:a16="http://schemas.microsoft.com/office/drawing/2014/main" id="{26FC46DD-E652-895A-D921-053372A734CB}"/>
              </a:ext>
            </a:extLst>
          </p:cNvPr>
          <p:cNvSpPr>
            <a:spLocks noGrp="1"/>
          </p:cNvSpPr>
          <p:nvPr>
            <p:ph type="body" sz="half" idx="2"/>
          </p:nvPr>
        </p:nvSpPr>
        <p:spPr>
          <a:xfrm>
            <a:off x="8549640" y="2423160"/>
            <a:ext cx="3200399" cy="3291840"/>
          </a:xfrm>
        </p:spPr>
        <p:txBody>
          <a:bodyPr/>
          <a:lstStyle/>
          <a:p>
            <a:pPr algn="just"/>
            <a:r>
              <a:rPr lang="en-US" sz="1600" b="1" dirty="0"/>
              <a:t>Divide the dataset by giving the appropriate proportions for use in our models as follows:</a:t>
            </a:r>
          </a:p>
          <a:p>
            <a:pPr algn="just"/>
            <a:r>
              <a:rPr lang="en-US" sz="1600" b="1" dirty="0"/>
              <a:t>(training 70%,</a:t>
            </a:r>
          </a:p>
          <a:p>
            <a:pPr algn="just"/>
            <a:r>
              <a:rPr lang="en-US" sz="1600" b="1" dirty="0"/>
              <a:t>validation 20%,</a:t>
            </a:r>
          </a:p>
          <a:p>
            <a:pPr algn="just"/>
            <a:r>
              <a:rPr lang="en-US" sz="1600" b="1" dirty="0"/>
              <a:t>testing 10%)</a:t>
            </a:r>
          </a:p>
          <a:p>
            <a:endParaRPr lang="en-US" sz="1600" b="1" dirty="0"/>
          </a:p>
        </p:txBody>
      </p:sp>
      <p:sp>
        <p:nvSpPr>
          <p:cNvPr id="5" name="Slide Number Placeholder 4">
            <a:extLst>
              <a:ext uri="{FF2B5EF4-FFF2-40B4-BE49-F238E27FC236}">
                <a16:creationId xmlns="" xmlns:a16="http://schemas.microsoft.com/office/drawing/2014/main" id="{6606C964-D5E0-85CB-85BA-8D6471868C10}"/>
              </a:ext>
            </a:extLst>
          </p:cNvPr>
          <p:cNvSpPr>
            <a:spLocks noGrp="1"/>
          </p:cNvSpPr>
          <p:nvPr>
            <p:ph type="sldNum" sz="quarter" idx="12"/>
          </p:nvPr>
        </p:nvSpPr>
        <p:spPr/>
        <p:txBody>
          <a:bodyPr/>
          <a:lstStyle/>
          <a:p>
            <a:fld id="{81F8F5F5-12B4-494A-838B-CD18B0C4F30C}" type="slidenum">
              <a:rPr lang="en-US" smtClean="0"/>
              <a:t>14</a:t>
            </a:fld>
            <a:endParaRPr lang="en-US"/>
          </a:p>
        </p:txBody>
      </p:sp>
      <p:pic>
        <p:nvPicPr>
          <p:cNvPr id="6" name="Picture 5">
            <a:extLst>
              <a:ext uri="{FF2B5EF4-FFF2-40B4-BE49-F238E27FC236}">
                <a16:creationId xmlns="" xmlns:a16="http://schemas.microsoft.com/office/drawing/2014/main" id="{6ED2C97F-2568-3D03-0923-EE799B9FF658}"/>
              </a:ext>
            </a:extLst>
          </p:cNvPr>
          <p:cNvPicPr>
            <a:picLocks noChangeAspect="1"/>
          </p:cNvPicPr>
          <p:nvPr/>
        </p:nvPicPr>
        <p:blipFill rotWithShape="1">
          <a:blip r:embed="rId2"/>
          <a:srcRect l="873" t="1952" r="581" b="2718"/>
          <a:stretch/>
        </p:blipFill>
        <p:spPr>
          <a:xfrm>
            <a:off x="243069" y="1643605"/>
            <a:ext cx="7847636" cy="3958542"/>
          </a:xfrm>
          <a:prstGeom prst="rect">
            <a:avLst/>
          </a:prstGeom>
        </p:spPr>
      </p:pic>
    </p:spTree>
    <p:extLst>
      <p:ext uri="{BB962C8B-B14F-4D97-AF65-F5344CB8AC3E}">
        <p14:creationId xmlns:p14="http://schemas.microsoft.com/office/powerpoint/2010/main" val="2866808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12F69E-878B-93CB-9C4F-B27E33D7466E}"/>
              </a:ext>
            </a:extLst>
          </p:cNvPr>
          <p:cNvSpPr>
            <a:spLocks noGrp="1"/>
          </p:cNvSpPr>
          <p:nvPr>
            <p:ph type="title"/>
          </p:nvPr>
        </p:nvSpPr>
        <p:spPr/>
        <p:txBody>
          <a:bodyPr/>
          <a:lstStyle/>
          <a:p>
            <a:r>
              <a:rPr lang="en-US" dirty="0"/>
              <a:t>Dataset</a:t>
            </a:r>
            <a:br>
              <a:rPr lang="en-US" dirty="0"/>
            </a:br>
            <a:r>
              <a:rPr lang="en-US" dirty="0"/>
              <a:t>extensions</a:t>
            </a:r>
          </a:p>
        </p:txBody>
      </p:sp>
      <p:sp>
        <p:nvSpPr>
          <p:cNvPr id="4" name="Text Placeholder 3">
            <a:extLst>
              <a:ext uri="{FF2B5EF4-FFF2-40B4-BE49-F238E27FC236}">
                <a16:creationId xmlns="" xmlns:a16="http://schemas.microsoft.com/office/drawing/2014/main" id="{E183C741-438A-42B4-3A2E-2EA27467A20E}"/>
              </a:ext>
            </a:extLst>
          </p:cNvPr>
          <p:cNvSpPr>
            <a:spLocks noGrp="1"/>
          </p:cNvSpPr>
          <p:nvPr>
            <p:ph type="body" sz="half" idx="2"/>
          </p:nvPr>
        </p:nvSpPr>
        <p:spPr/>
        <p:txBody>
          <a:bodyPr>
            <a:normAutofit/>
          </a:bodyPr>
          <a:lstStyle/>
          <a:p>
            <a:pPr algn="just"/>
            <a:r>
              <a:rPr lang="en-US" sz="1800" dirty="0"/>
              <a:t>The type of dataset extension is a matter that varies according to the type of model required to be filled with dataset; we used a  Roboflow to choose the appropriate extension for each model.</a:t>
            </a:r>
          </a:p>
        </p:txBody>
      </p:sp>
      <p:sp>
        <p:nvSpPr>
          <p:cNvPr id="5" name="Slide Number Placeholder 4">
            <a:extLst>
              <a:ext uri="{FF2B5EF4-FFF2-40B4-BE49-F238E27FC236}">
                <a16:creationId xmlns="" xmlns:a16="http://schemas.microsoft.com/office/drawing/2014/main" id="{2886F18D-5912-4606-EBB7-A52D6843C0ED}"/>
              </a:ext>
            </a:extLst>
          </p:cNvPr>
          <p:cNvSpPr>
            <a:spLocks noGrp="1"/>
          </p:cNvSpPr>
          <p:nvPr>
            <p:ph type="sldNum" sz="quarter" idx="12"/>
          </p:nvPr>
        </p:nvSpPr>
        <p:spPr/>
        <p:txBody>
          <a:bodyPr/>
          <a:lstStyle/>
          <a:p>
            <a:fld id="{81F8F5F5-12B4-494A-838B-CD18B0C4F30C}" type="slidenum">
              <a:rPr lang="en-US" smtClean="0"/>
              <a:t>15</a:t>
            </a:fld>
            <a:endParaRPr lang="en-US"/>
          </a:p>
        </p:txBody>
      </p:sp>
      <p:pic>
        <p:nvPicPr>
          <p:cNvPr id="6" name="Picture 5">
            <a:extLst>
              <a:ext uri="{FF2B5EF4-FFF2-40B4-BE49-F238E27FC236}">
                <a16:creationId xmlns="" xmlns:a16="http://schemas.microsoft.com/office/drawing/2014/main" id="{AB0D9BC4-0DFE-4BDD-12ED-E6C243361B34}"/>
              </a:ext>
            </a:extLst>
          </p:cNvPr>
          <p:cNvPicPr>
            <a:picLocks noChangeAspect="1"/>
          </p:cNvPicPr>
          <p:nvPr/>
        </p:nvPicPr>
        <p:blipFill rotWithShape="1">
          <a:blip r:embed="rId2"/>
          <a:srcRect l="746" t="1285" r="1306"/>
          <a:stretch/>
        </p:blipFill>
        <p:spPr>
          <a:xfrm>
            <a:off x="1030147" y="1643605"/>
            <a:ext cx="6076710" cy="4444679"/>
          </a:xfrm>
          <a:prstGeom prst="rect">
            <a:avLst/>
          </a:prstGeom>
        </p:spPr>
      </p:pic>
    </p:spTree>
    <p:extLst>
      <p:ext uri="{BB962C8B-B14F-4D97-AF65-F5344CB8AC3E}">
        <p14:creationId xmlns:p14="http://schemas.microsoft.com/office/powerpoint/2010/main" val="3772976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C68EA5-D7A7-A5E8-6832-7804FE67B319}"/>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 xmlns:a16="http://schemas.microsoft.com/office/drawing/2014/main" id="{7754289A-67AB-1400-E85E-16C4E0101D9A}"/>
              </a:ext>
            </a:extLst>
          </p:cNvPr>
          <p:cNvSpPr>
            <a:spLocks noGrp="1"/>
          </p:cNvSpPr>
          <p:nvPr>
            <p:ph type="body" idx="1"/>
          </p:nvPr>
        </p:nvSpPr>
        <p:spPr/>
        <p:txBody>
          <a:bodyPr>
            <a:normAutofit/>
          </a:bodyPr>
          <a:lstStyle/>
          <a:p>
            <a:r>
              <a:rPr lang="en-US" sz="3600" dirty="0">
                <a:solidFill>
                  <a:schemeClr val="accent1">
                    <a:lumMod val="50000"/>
                  </a:schemeClr>
                </a:solidFill>
              </a:rPr>
              <a:t>YOLOv5</a:t>
            </a:r>
          </a:p>
        </p:txBody>
      </p:sp>
      <p:sp>
        <p:nvSpPr>
          <p:cNvPr id="4" name="Slide Number Placeholder 3">
            <a:extLst>
              <a:ext uri="{FF2B5EF4-FFF2-40B4-BE49-F238E27FC236}">
                <a16:creationId xmlns="" xmlns:a16="http://schemas.microsoft.com/office/drawing/2014/main" id="{5249E8D3-58D4-3ECC-0A9E-F26DB2B060AA}"/>
              </a:ext>
            </a:extLst>
          </p:cNvPr>
          <p:cNvSpPr>
            <a:spLocks noGrp="1"/>
          </p:cNvSpPr>
          <p:nvPr>
            <p:ph type="sldNum" sz="quarter" idx="12"/>
          </p:nvPr>
        </p:nvSpPr>
        <p:spPr/>
        <p:txBody>
          <a:bodyPr/>
          <a:lstStyle/>
          <a:p>
            <a:fld id="{81F8F5F5-12B4-494A-838B-CD18B0C4F30C}" type="slidenum">
              <a:rPr lang="en-US" smtClean="0"/>
              <a:t>16</a:t>
            </a:fld>
            <a:endParaRPr lang="en-US"/>
          </a:p>
        </p:txBody>
      </p:sp>
    </p:spTree>
    <p:extLst>
      <p:ext uri="{BB962C8B-B14F-4D97-AF65-F5344CB8AC3E}">
        <p14:creationId xmlns:p14="http://schemas.microsoft.com/office/powerpoint/2010/main" val="927660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3E5A8-1DDB-67D9-58DC-BA97BE8276DD}"/>
              </a:ext>
            </a:extLst>
          </p:cNvPr>
          <p:cNvSpPr>
            <a:spLocks noGrp="1"/>
          </p:cNvSpPr>
          <p:nvPr>
            <p:ph type="title"/>
          </p:nvPr>
        </p:nvSpPr>
        <p:spPr/>
        <p:txBody>
          <a:bodyPr/>
          <a:lstStyle/>
          <a:p>
            <a:r>
              <a:rPr lang="en-US" dirty="0"/>
              <a:t>YOLOv5 (Architecture)</a:t>
            </a:r>
          </a:p>
        </p:txBody>
      </p:sp>
      <p:sp>
        <p:nvSpPr>
          <p:cNvPr id="4" name="Text Placeholder 3">
            <a:extLst>
              <a:ext uri="{FF2B5EF4-FFF2-40B4-BE49-F238E27FC236}">
                <a16:creationId xmlns="" xmlns:a16="http://schemas.microsoft.com/office/drawing/2014/main" id="{A3AFC6C1-343B-08E5-F7C4-E5EE4B83D868}"/>
              </a:ext>
            </a:extLst>
          </p:cNvPr>
          <p:cNvSpPr>
            <a:spLocks noGrp="1"/>
          </p:cNvSpPr>
          <p:nvPr>
            <p:ph type="body" sz="half" idx="2"/>
          </p:nvPr>
        </p:nvSpPr>
        <p:spPr>
          <a:xfrm>
            <a:off x="8549639" y="2423160"/>
            <a:ext cx="3543589" cy="3291840"/>
          </a:xfrm>
        </p:spPr>
        <p:txBody>
          <a:bodyPr>
            <a:normAutofit fontScale="92500" lnSpcReduction="20000"/>
          </a:bodyPr>
          <a:lstStyle/>
          <a:p>
            <a:pPr marL="285750" indent="-285750" algn="just">
              <a:buFont typeface="Wingdings" panose="05000000000000000000" pitchFamily="2" charset="2"/>
              <a:buChar char="§"/>
            </a:pPr>
            <a:r>
              <a:rPr lang="en-US" sz="1600" dirty="0"/>
              <a:t>The Architecture. Our detection network has 24 convolutional layers followed by 2 fully connected layers. Alternating 1×1 convolutional layers reduce the features space from preceding layers</a:t>
            </a:r>
            <a:r>
              <a:rPr lang="ar-EG" sz="1600" dirty="0"/>
              <a:t>.</a:t>
            </a:r>
            <a:endParaRPr lang="en-US" sz="1600" dirty="0"/>
          </a:p>
          <a:p>
            <a:pPr algn="just"/>
            <a:r>
              <a:rPr lang="en-US" sz="1600" b="1" dirty="0">
                <a:solidFill>
                  <a:schemeClr val="accent5">
                    <a:lumMod val="75000"/>
                  </a:schemeClr>
                </a:solidFill>
              </a:rPr>
              <a:t>Algorithm Techniques</a:t>
            </a:r>
            <a:r>
              <a:rPr lang="en-US" sz="1600" b="1" dirty="0" smtClean="0">
                <a:solidFill>
                  <a:schemeClr val="accent5">
                    <a:lumMod val="75000"/>
                  </a:schemeClr>
                </a:solidFill>
              </a:rPr>
              <a:t>:</a:t>
            </a:r>
          </a:p>
          <a:p>
            <a:pPr marL="285750" indent="-285750" algn="just">
              <a:buFont typeface="Wingdings" panose="05000000000000000000" pitchFamily="2" charset="2"/>
              <a:buChar char="§"/>
            </a:pPr>
            <a:r>
              <a:rPr lang="en-US" sz="1600" b="1" dirty="0"/>
              <a:t>Residual blocks.</a:t>
            </a:r>
          </a:p>
          <a:p>
            <a:pPr marL="285750" indent="-285750" algn="just">
              <a:buFont typeface="Wingdings" panose="05000000000000000000" pitchFamily="2" charset="2"/>
              <a:buChar char="§"/>
            </a:pPr>
            <a:r>
              <a:rPr lang="en-US" sz="1600" b="1" dirty="0"/>
              <a:t>Bounding box regression.</a:t>
            </a:r>
            <a:endParaRPr lang="ar-EG" sz="1600" b="1" dirty="0"/>
          </a:p>
          <a:p>
            <a:pPr marL="285750" indent="-285750" algn="just">
              <a:buFont typeface="Wingdings" panose="05000000000000000000" pitchFamily="2" charset="2"/>
              <a:buChar char="§"/>
            </a:pPr>
            <a:r>
              <a:rPr lang="en-US" b="1" dirty="0"/>
              <a:t>IOU</a:t>
            </a:r>
            <a:r>
              <a:rPr lang="en-US" dirty="0"/>
              <a:t> </a:t>
            </a:r>
            <a:r>
              <a:rPr lang="en-US" sz="1200" dirty="0"/>
              <a:t>(Intersection Over Union)</a:t>
            </a:r>
            <a:r>
              <a:rPr lang="en-US" dirty="0"/>
              <a:t>:[0:0.5:1].</a:t>
            </a:r>
          </a:p>
          <a:p>
            <a:pPr marL="285750" indent="-285750" algn="just">
              <a:buFont typeface="Wingdings" panose="05000000000000000000" pitchFamily="2" charset="2"/>
              <a:buChar char="§"/>
            </a:pPr>
            <a:r>
              <a:rPr lang="en-US" sz="1600" b="1" dirty="0"/>
              <a:t>NMS</a:t>
            </a:r>
            <a:r>
              <a:rPr lang="en-US" sz="1600" dirty="0"/>
              <a:t> (Non-Max Suppression).</a:t>
            </a:r>
          </a:p>
          <a:p>
            <a:pPr marL="285750" indent="-285750" algn="just">
              <a:buFont typeface="Wingdings" panose="05000000000000000000" pitchFamily="2" charset="2"/>
              <a:buChar char="§"/>
            </a:pPr>
            <a:r>
              <a:rPr lang="en-US" sz="1600" b="1" dirty="0"/>
              <a:t>Anchor box</a:t>
            </a:r>
            <a:r>
              <a:rPr lang="en-US" sz="1600" dirty="0"/>
              <a:t>.</a:t>
            </a:r>
          </a:p>
        </p:txBody>
      </p:sp>
      <p:sp>
        <p:nvSpPr>
          <p:cNvPr id="5" name="Slide Number Placeholder 4">
            <a:extLst>
              <a:ext uri="{FF2B5EF4-FFF2-40B4-BE49-F238E27FC236}">
                <a16:creationId xmlns="" xmlns:a16="http://schemas.microsoft.com/office/drawing/2014/main" id="{328ADFAB-1696-2F98-8984-573D369FD9D2}"/>
              </a:ext>
            </a:extLst>
          </p:cNvPr>
          <p:cNvSpPr>
            <a:spLocks noGrp="1"/>
          </p:cNvSpPr>
          <p:nvPr>
            <p:ph type="sldNum" sz="quarter" idx="12"/>
          </p:nvPr>
        </p:nvSpPr>
        <p:spPr/>
        <p:txBody>
          <a:bodyPr/>
          <a:lstStyle/>
          <a:p>
            <a:fld id="{81F8F5F5-12B4-494A-838B-CD18B0C4F30C}" type="slidenum">
              <a:rPr lang="en-US" smtClean="0"/>
              <a:t>17</a:t>
            </a:fld>
            <a:endParaRPr lang="en-US"/>
          </a:p>
        </p:txBody>
      </p:sp>
      <p:pic>
        <p:nvPicPr>
          <p:cNvPr id="6" name="Picture 5">
            <a:extLst>
              <a:ext uri="{FF2B5EF4-FFF2-40B4-BE49-F238E27FC236}">
                <a16:creationId xmlns="" xmlns:a16="http://schemas.microsoft.com/office/drawing/2014/main" id="{2509FAD2-1BBF-DB9D-E6D6-566AEEF5EC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79296" cy="2968334"/>
          </a:xfrm>
          <a:prstGeom prst="rect">
            <a:avLst/>
          </a:prstGeom>
          <a:noFill/>
        </p:spPr>
      </p:pic>
      <p:pic>
        <p:nvPicPr>
          <p:cNvPr id="7" name="Picture 6">
            <a:extLst>
              <a:ext uri="{FF2B5EF4-FFF2-40B4-BE49-F238E27FC236}">
                <a16:creationId xmlns="" xmlns:a16="http://schemas.microsoft.com/office/drawing/2014/main" id="{C77AE72F-897C-3904-0B25-8FE8D157B6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0252" y="3450290"/>
            <a:ext cx="1165245" cy="1474520"/>
          </a:xfrm>
          <a:prstGeom prst="rect">
            <a:avLst/>
          </a:prstGeom>
        </p:spPr>
      </p:pic>
      <p:pic>
        <p:nvPicPr>
          <p:cNvPr id="9" name="Picture 8">
            <a:extLst>
              <a:ext uri="{FF2B5EF4-FFF2-40B4-BE49-F238E27FC236}">
                <a16:creationId xmlns="" xmlns:a16="http://schemas.microsoft.com/office/drawing/2014/main" id="{19345E16-9AE9-4E39-56B4-1E3D964E0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4767" y="3450290"/>
            <a:ext cx="1168060" cy="1474520"/>
          </a:xfrm>
          <a:prstGeom prst="rect">
            <a:avLst/>
          </a:prstGeom>
        </p:spPr>
      </p:pic>
      <p:pic>
        <p:nvPicPr>
          <p:cNvPr id="10" name="Picture 9">
            <a:extLst>
              <a:ext uri="{FF2B5EF4-FFF2-40B4-BE49-F238E27FC236}">
                <a16:creationId xmlns="" xmlns:a16="http://schemas.microsoft.com/office/drawing/2014/main" id="{197703E5-1D60-2CFB-AD20-0480B9D93DED}"/>
              </a:ext>
            </a:extLst>
          </p:cNvPr>
          <p:cNvPicPr>
            <a:picLocks noChangeAspect="1"/>
          </p:cNvPicPr>
          <p:nvPr/>
        </p:nvPicPr>
        <p:blipFill>
          <a:blip r:embed="rId5"/>
          <a:stretch>
            <a:fillRect/>
          </a:stretch>
        </p:blipFill>
        <p:spPr>
          <a:xfrm>
            <a:off x="98772" y="3433431"/>
            <a:ext cx="1165244" cy="1508237"/>
          </a:xfrm>
          <a:prstGeom prst="rect">
            <a:avLst/>
          </a:prstGeom>
        </p:spPr>
      </p:pic>
      <p:pic>
        <p:nvPicPr>
          <p:cNvPr id="11" name="Picture 10">
            <a:extLst>
              <a:ext uri="{FF2B5EF4-FFF2-40B4-BE49-F238E27FC236}">
                <a16:creationId xmlns="" xmlns:a16="http://schemas.microsoft.com/office/drawing/2014/main" id="{347863C6-2ECD-02CB-A2E2-56173ABF4C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7829" y="4564368"/>
            <a:ext cx="567009" cy="745740"/>
          </a:xfrm>
          <a:prstGeom prst="rect">
            <a:avLst/>
          </a:prstGeom>
        </p:spPr>
      </p:pic>
      <p:pic>
        <p:nvPicPr>
          <p:cNvPr id="13" name="Picture 12">
            <a:extLst>
              <a:ext uri="{FF2B5EF4-FFF2-40B4-BE49-F238E27FC236}">
                <a16:creationId xmlns="" xmlns:a16="http://schemas.microsoft.com/office/drawing/2014/main" id="{D0E2D107-4E5F-0FC8-7245-66A47CCF63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2483" y="3088196"/>
            <a:ext cx="552572" cy="749043"/>
          </a:xfrm>
          <a:prstGeom prst="rect">
            <a:avLst/>
          </a:prstGeom>
        </p:spPr>
      </p:pic>
      <p:pic>
        <p:nvPicPr>
          <p:cNvPr id="14" name="Picture 13">
            <a:extLst>
              <a:ext uri="{FF2B5EF4-FFF2-40B4-BE49-F238E27FC236}">
                <a16:creationId xmlns="" xmlns:a16="http://schemas.microsoft.com/office/drawing/2014/main" id="{4524AAAA-F83A-6930-834B-803B23458006}"/>
              </a:ext>
            </a:extLst>
          </p:cNvPr>
          <p:cNvPicPr>
            <a:picLocks noChangeAspect="1"/>
          </p:cNvPicPr>
          <p:nvPr/>
        </p:nvPicPr>
        <p:blipFill>
          <a:blip r:embed="rId8"/>
          <a:stretch>
            <a:fillRect/>
          </a:stretch>
        </p:blipFill>
        <p:spPr>
          <a:xfrm>
            <a:off x="5027393" y="2999500"/>
            <a:ext cx="777012" cy="926437"/>
          </a:xfrm>
          <a:prstGeom prst="rect">
            <a:avLst/>
          </a:prstGeom>
        </p:spPr>
      </p:pic>
      <p:pic>
        <p:nvPicPr>
          <p:cNvPr id="15" name="Picture 14">
            <a:extLst>
              <a:ext uri="{FF2B5EF4-FFF2-40B4-BE49-F238E27FC236}">
                <a16:creationId xmlns="" xmlns:a16="http://schemas.microsoft.com/office/drawing/2014/main" id="{1A6F91B2-5DEA-1F74-8E56-E8CBAF65B7A6}"/>
              </a:ext>
            </a:extLst>
          </p:cNvPr>
          <p:cNvPicPr>
            <a:picLocks noChangeAspect="1"/>
          </p:cNvPicPr>
          <p:nvPr/>
        </p:nvPicPr>
        <p:blipFill>
          <a:blip r:embed="rId9"/>
          <a:stretch>
            <a:fillRect/>
          </a:stretch>
        </p:blipFill>
        <p:spPr>
          <a:xfrm>
            <a:off x="5042953" y="4474020"/>
            <a:ext cx="777012" cy="926437"/>
          </a:xfrm>
          <a:prstGeom prst="rect">
            <a:avLst/>
          </a:prstGeom>
        </p:spPr>
      </p:pic>
      <p:pic>
        <p:nvPicPr>
          <p:cNvPr id="17" name="Picture 16">
            <a:extLst>
              <a:ext uri="{FF2B5EF4-FFF2-40B4-BE49-F238E27FC236}">
                <a16:creationId xmlns="" xmlns:a16="http://schemas.microsoft.com/office/drawing/2014/main" id="{4C268247-30FA-483A-6012-DC2B47A86EA8}"/>
              </a:ext>
            </a:extLst>
          </p:cNvPr>
          <p:cNvPicPr>
            <a:picLocks noChangeAspect="1"/>
          </p:cNvPicPr>
          <p:nvPr/>
        </p:nvPicPr>
        <p:blipFill>
          <a:blip r:embed="rId10"/>
          <a:stretch>
            <a:fillRect/>
          </a:stretch>
        </p:blipFill>
        <p:spPr>
          <a:xfrm>
            <a:off x="6045452" y="3016062"/>
            <a:ext cx="685942" cy="2437228"/>
          </a:xfrm>
          <a:prstGeom prst="rect">
            <a:avLst/>
          </a:prstGeom>
        </p:spPr>
      </p:pic>
      <p:pic>
        <p:nvPicPr>
          <p:cNvPr id="18" name="Picture 17">
            <a:extLst>
              <a:ext uri="{FF2B5EF4-FFF2-40B4-BE49-F238E27FC236}">
                <a16:creationId xmlns="" xmlns:a16="http://schemas.microsoft.com/office/drawing/2014/main" id="{2BB08257-C652-C5FE-72F4-D4E9886E30C5}"/>
              </a:ext>
            </a:extLst>
          </p:cNvPr>
          <p:cNvPicPr>
            <a:picLocks noChangeAspect="1"/>
          </p:cNvPicPr>
          <p:nvPr/>
        </p:nvPicPr>
        <p:blipFill>
          <a:blip r:embed="rId11"/>
          <a:stretch>
            <a:fillRect/>
          </a:stretch>
        </p:blipFill>
        <p:spPr>
          <a:xfrm>
            <a:off x="3169397" y="5656175"/>
            <a:ext cx="618800" cy="779353"/>
          </a:xfrm>
          <a:prstGeom prst="rect">
            <a:avLst/>
          </a:prstGeom>
        </p:spPr>
      </p:pic>
      <p:pic>
        <p:nvPicPr>
          <p:cNvPr id="20" name="Picture 19">
            <a:extLst>
              <a:ext uri="{FF2B5EF4-FFF2-40B4-BE49-F238E27FC236}">
                <a16:creationId xmlns="" xmlns:a16="http://schemas.microsoft.com/office/drawing/2014/main" id="{A5E675A1-D8DA-0127-9625-A9FC855D7A9E}"/>
              </a:ext>
            </a:extLst>
          </p:cNvPr>
          <p:cNvPicPr>
            <a:picLocks noChangeAspect="1"/>
          </p:cNvPicPr>
          <p:nvPr/>
        </p:nvPicPr>
        <p:blipFill>
          <a:blip r:embed="rId12"/>
          <a:stretch>
            <a:fillRect/>
          </a:stretch>
        </p:blipFill>
        <p:spPr>
          <a:xfrm>
            <a:off x="6972441" y="3499114"/>
            <a:ext cx="1168061" cy="1471123"/>
          </a:xfrm>
          <a:prstGeom prst="rect">
            <a:avLst/>
          </a:prstGeom>
        </p:spPr>
      </p:pic>
      <p:sp>
        <p:nvSpPr>
          <p:cNvPr id="21" name="Text Placeholder 3">
            <a:extLst>
              <a:ext uri="{FF2B5EF4-FFF2-40B4-BE49-F238E27FC236}">
                <a16:creationId xmlns="" xmlns:a16="http://schemas.microsoft.com/office/drawing/2014/main" id="{7573341B-BF51-5343-209F-E9775357DBC3}"/>
              </a:ext>
            </a:extLst>
          </p:cNvPr>
          <p:cNvSpPr txBox="1">
            <a:spLocks/>
          </p:cNvSpPr>
          <p:nvPr/>
        </p:nvSpPr>
        <p:spPr>
          <a:xfrm>
            <a:off x="391462" y="2954984"/>
            <a:ext cx="652959" cy="386499"/>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l">
              <a:lnSpc>
                <a:spcPct val="100000"/>
              </a:lnSpc>
              <a:buNone/>
            </a:pPr>
            <a:r>
              <a:rPr lang="en-US" sz="1600" b="1" dirty="0">
                <a:solidFill>
                  <a:schemeClr val="accent1">
                    <a:lumMod val="75000"/>
                  </a:schemeClr>
                </a:solidFill>
                <a:latin typeface="+mj-lt"/>
                <a:cs typeface="Calibri" panose="020F0502020204030204" pitchFamily="34" charset="0"/>
              </a:rPr>
              <a:t>Input</a:t>
            </a:r>
            <a:endParaRPr lang="en-US" sz="1600" dirty="0">
              <a:solidFill>
                <a:schemeClr val="accent1">
                  <a:lumMod val="75000"/>
                </a:schemeClr>
              </a:solidFill>
              <a:latin typeface="+mj-lt"/>
              <a:cs typeface="Calibri" panose="020F0502020204030204" pitchFamily="34" charset="0"/>
            </a:endParaRPr>
          </a:p>
        </p:txBody>
      </p:sp>
      <p:sp>
        <p:nvSpPr>
          <p:cNvPr id="22" name="Text Placeholder 3">
            <a:extLst>
              <a:ext uri="{FF2B5EF4-FFF2-40B4-BE49-F238E27FC236}">
                <a16:creationId xmlns="" xmlns:a16="http://schemas.microsoft.com/office/drawing/2014/main" id="{E0524D05-5825-D65A-9615-97DA0942C26A}"/>
              </a:ext>
            </a:extLst>
          </p:cNvPr>
          <p:cNvSpPr txBox="1">
            <a:spLocks/>
          </p:cNvSpPr>
          <p:nvPr/>
        </p:nvSpPr>
        <p:spPr>
          <a:xfrm>
            <a:off x="7179551" y="3016062"/>
            <a:ext cx="777013" cy="386499"/>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l">
              <a:lnSpc>
                <a:spcPct val="100000"/>
              </a:lnSpc>
              <a:buNone/>
            </a:pPr>
            <a:r>
              <a:rPr lang="en-US" sz="1600" b="1" dirty="0">
                <a:solidFill>
                  <a:srgbClr val="C00000"/>
                </a:solidFill>
                <a:latin typeface="+mj-lt"/>
                <a:cs typeface="Calibri" panose="020F0502020204030204" pitchFamily="34" charset="0"/>
              </a:rPr>
              <a:t>Output</a:t>
            </a:r>
            <a:endParaRPr lang="en-US" sz="1600" dirty="0">
              <a:solidFill>
                <a:srgbClr val="C00000"/>
              </a:solidFill>
              <a:latin typeface="+mj-lt"/>
              <a:cs typeface="Calibri" panose="020F0502020204030204" pitchFamily="34" charset="0"/>
            </a:endParaRPr>
          </a:p>
        </p:txBody>
      </p:sp>
      <p:cxnSp>
        <p:nvCxnSpPr>
          <p:cNvPr id="24" name="Straight Arrow Connector 23">
            <a:extLst>
              <a:ext uri="{FF2B5EF4-FFF2-40B4-BE49-F238E27FC236}">
                <a16:creationId xmlns="" xmlns:a16="http://schemas.microsoft.com/office/drawing/2014/main" id="{4B591E60-31C6-9F3C-8E70-4D44035439EF}"/>
              </a:ext>
            </a:extLst>
          </p:cNvPr>
          <p:cNvCxnSpPr>
            <a:cxnSpLocks/>
            <a:stCxn id="10" idx="3"/>
            <a:endCxn id="7" idx="1"/>
          </p:cNvCxnSpPr>
          <p:nvPr/>
        </p:nvCxnSpPr>
        <p:spPr>
          <a:xfrm>
            <a:off x="1264016" y="4187550"/>
            <a:ext cx="23623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 xmlns:a16="http://schemas.microsoft.com/office/drawing/2014/main" id="{4B96E46A-6133-E9A6-DEF8-7008D48D593D}"/>
              </a:ext>
            </a:extLst>
          </p:cNvPr>
          <p:cNvCxnSpPr>
            <a:stCxn id="7" idx="3"/>
            <a:endCxn id="9" idx="1"/>
          </p:cNvCxnSpPr>
          <p:nvPr/>
        </p:nvCxnSpPr>
        <p:spPr>
          <a:xfrm>
            <a:off x="2665497" y="4187550"/>
            <a:ext cx="22927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 xmlns:a16="http://schemas.microsoft.com/office/drawing/2014/main" id="{F7BA1586-9E9E-1087-2081-16B32F652C72}"/>
              </a:ext>
            </a:extLst>
          </p:cNvPr>
          <p:cNvCxnSpPr>
            <a:stCxn id="9" idx="3"/>
            <a:endCxn id="13" idx="1"/>
          </p:cNvCxnSpPr>
          <p:nvPr/>
        </p:nvCxnSpPr>
        <p:spPr>
          <a:xfrm flipV="1">
            <a:off x="4062827" y="3462718"/>
            <a:ext cx="199656" cy="7248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 xmlns:a16="http://schemas.microsoft.com/office/drawing/2014/main" id="{71E2685A-2F4E-1994-252C-DA60C704E740}"/>
              </a:ext>
            </a:extLst>
          </p:cNvPr>
          <p:cNvCxnSpPr>
            <a:stCxn id="9" idx="3"/>
            <a:endCxn id="11" idx="1"/>
          </p:cNvCxnSpPr>
          <p:nvPr/>
        </p:nvCxnSpPr>
        <p:spPr>
          <a:xfrm>
            <a:off x="4062827" y="4187550"/>
            <a:ext cx="185002" cy="74968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 xmlns:a16="http://schemas.microsoft.com/office/drawing/2014/main" id="{340A3CEE-E5A6-1472-0474-A00293835F0E}"/>
              </a:ext>
            </a:extLst>
          </p:cNvPr>
          <p:cNvCxnSpPr>
            <a:stCxn id="13" idx="3"/>
            <a:endCxn id="14" idx="1"/>
          </p:cNvCxnSpPr>
          <p:nvPr/>
        </p:nvCxnSpPr>
        <p:spPr>
          <a:xfrm>
            <a:off x="4815055" y="3462718"/>
            <a:ext cx="212338"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 xmlns:a16="http://schemas.microsoft.com/office/drawing/2014/main" id="{04FBFCC2-36FF-A6DE-7FF6-1784D0C3A683}"/>
              </a:ext>
            </a:extLst>
          </p:cNvPr>
          <p:cNvCxnSpPr>
            <a:stCxn id="11" idx="3"/>
            <a:endCxn id="15" idx="1"/>
          </p:cNvCxnSpPr>
          <p:nvPr/>
        </p:nvCxnSpPr>
        <p:spPr>
          <a:xfrm>
            <a:off x="4814838" y="4937238"/>
            <a:ext cx="2281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265C8ED7-9F01-848E-E8B1-8A63B915F0C5}"/>
              </a:ext>
            </a:extLst>
          </p:cNvPr>
          <p:cNvCxnSpPr>
            <a:cxnSpLocks/>
            <a:stCxn id="14" idx="3"/>
            <a:endCxn id="17" idx="1"/>
          </p:cNvCxnSpPr>
          <p:nvPr/>
        </p:nvCxnSpPr>
        <p:spPr>
          <a:xfrm>
            <a:off x="5804405" y="3462719"/>
            <a:ext cx="241047" cy="7719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 xmlns:a16="http://schemas.microsoft.com/office/drawing/2014/main" id="{423514BB-98D8-EA8E-26E4-AAC05795CF9A}"/>
              </a:ext>
            </a:extLst>
          </p:cNvPr>
          <p:cNvCxnSpPr>
            <a:cxnSpLocks/>
            <a:stCxn id="15" idx="3"/>
            <a:endCxn id="17" idx="1"/>
          </p:cNvCxnSpPr>
          <p:nvPr/>
        </p:nvCxnSpPr>
        <p:spPr>
          <a:xfrm flipV="1">
            <a:off x="5819965" y="4234676"/>
            <a:ext cx="225487" cy="7025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 xmlns:a16="http://schemas.microsoft.com/office/drawing/2014/main" id="{DC7B08F8-C99F-A828-7BF6-BD9120A297E3}"/>
              </a:ext>
            </a:extLst>
          </p:cNvPr>
          <p:cNvCxnSpPr>
            <a:stCxn id="17" idx="3"/>
            <a:endCxn id="20" idx="1"/>
          </p:cNvCxnSpPr>
          <p:nvPr/>
        </p:nvCxnSpPr>
        <p:spPr>
          <a:xfrm>
            <a:off x="6731394" y="4234676"/>
            <a:ext cx="24104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49" name="Picture 48">
            <a:extLst>
              <a:ext uri="{FF2B5EF4-FFF2-40B4-BE49-F238E27FC236}">
                <a16:creationId xmlns="" xmlns:a16="http://schemas.microsoft.com/office/drawing/2014/main" id="{5FDB460A-57CA-25D8-7806-FEF73D4ED2FB}"/>
              </a:ext>
            </a:extLst>
          </p:cNvPr>
          <p:cNvPicPr>
            <a:picLocks noChangeAspect="1"/>
          </p:cNvPicPr>
          <p:nvPr/>
        </p:nvPicPr>
        <p:blipFill>
          <a:blip r:embed="rId13"/>
          <a:stretch>
            <a:fillRect/>
          </a:stretch>
        </p:blipFill>
        <p:spPr>
          <a:xfrm>
            <a:off x="2340301" y="5651991"/>
            <a:ext cx="615282" cy="774922"/>
          </a:xfrm>
          <a:prstGeom prst="rect">
            <a:avLst/>
          </a:prstGeom>
        </p:spPr>
      </p:pic>
      <p:sp>
        <p:nvSpPr>
          <p:cNvPr id="50" name="Text Placeholder 3">
            <a:extLst>
              <a:ext uri="{FF2B5EF4-FFF2-40B4-BE49-F238E27FC236}">
                <a16:creationId xmlns="" xmlns:a16="http://schemas.microsoft.com/office/drawing/2014/main" id="{3AE49183-6B32-7739-038F-0D025E701D0E}"/>
              </a:ext>
            </a:extLst>
          </p:cNvPr>
          <p:cNvSpPr txBox="1">
            <a:spLocks/>
          </p:cNvSpPr>
          <p:nvPr/>
        </p:nvSpPr>
        <p:spPr>
          <a:xfrm>
            <a:off x="2418939" y="6455346"/>
            <a:ext cx="475828" cy="386499"/>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l">
              <a:lnSpc>
                <a:spcPct val="100000"/>
              </a:lnSpc>
              <a:buNone/>
            </a:pPr>
            <a:r>
              <a:rPr lang="en-US" sz="1600" b="1" dirty="0">
                <a:solidFill>
                  <a:schemeClr val="accent5">
                    <a:lumMod val="75000"/>
                  </a:schemeClr>
                </a:solidFill>
                <a:latin typeface="+mj-lt"/>
                <a:cs typeface="Calibri" panose="020F0502020204030204" pitchFamily="34" charset="0"/>
              </a:rPr>
              <a:t>IOU</a:t>
            </a:r>
            <a:endParaRPr lang="en-US" sz="1600" dirty="0">
              <a:solidFill>
                <a:schemeClr val="accent5">
                  <a:lumMod val="75000"/>
                </a:schemeClr>
              </a:solidFill>
              <a:latin typeface="+mj-lt"/>
              <a:cs typeface="Calibri" panose="020F0502020204030204" pitchFamily="34" charset="0"/>
            </a:endParaRPr>
          </a:p>
        </p:txBody>
      </p:sp>
      <p:sp>
        <p:nvSpPr>
          <p:cNvPr id="51" name="Text Placeholder 3">
            <a:extLst>
              <a:ext uri="{FF2B5EF4-FFF2-40B4-BE49-F238E27FC236}">
                <a16:creationId xmlns="" xmlns:a16="http://schemas.microsoft.com/office/drawing/2014/main" id="{E85E291B-A54E-3710-2846-9383C2E95E8A}"/>
              </a:ext>
            </a:extLst>
          </p:cNvPr>
          <p:cNvSpPr txBox="1">
            <a:spLocks/>
          </p:cNvSpPr>
          <p:nvPr/>
        </p:nvSpPr>
        <p:spPr>
          <a:xfrm>
            <a:off x="3219381" y="6459675"/>
            <a:ext cx="567009" cy="386499"/>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l">
              <a:lnSpc>
                <a:spcPct val="100000"/>
              </a:lnSpc>
              <a:buNone/>
            </a:pPr>
            <a:r>
              <a:rPr lang="en-US" sz="1600" b="1" dirty="0">
                <a:solidFill>
                  <a:schemeClr val="accent5">
                    <a:lumMod val="75000"/>
                  </a:schemeClr>
                </a:solidFill>
                <a:latin typeface="+mj-lt"/>
                <a:cs typeface="Calibri" panose="020F0502020204030204" pitchFamily="34" charset="0"/>
              </a:rPr>
              <a:t>NMS</a:t>
            </a:r>
            <a:endParaRPr lang="en-US" sz="1600" dirty="0">
              <a:solidFill>
                <a:schemeClr val="accent5">
                  <a:lumMod val="75000"/>
                </a:schemeClr>
              </a:solidFill>
              <a:latin typeface="+mj-lt"/>
              <a:cs typeface="Calibri" panose="020F0502020204030204" pitchFamily="34" charset="0"/>
            </a:endParaRPr>
          </a:p>
        </p:txBody>
      </p:sp>
      <p:sp>
        <p:nvSpPr>
          <p:cNvPr id="52" name="Text Placeholder 3">
            <a:extLst>
              <a:ext uri="{FF2B5EF4-FFF2-40B4-BE49-F238E27FC236}">
                <a16:creationId xmlns="" xmlns:a16="http://schemas.microsoft.com/office/drawing/2014/main" id="{7595AE9E-75C5-0A96-875B-27E18F8AFF9F}"/>
              </a:ext>
            </a:extLst>
          </p:cNvPr>
          <p:cNvSpPr txBox="1">
            <a:spLocks/>
          </p:cNvSpPr>
          <p:nvPr/>
        </p:nvSpPr>
        <p:spPr>
          <a:xfrm>
            <a:off x="3875723" y="6460641"/>
            <a:ext cx="1208797" cy="386499"/>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l">
              <a:lnSpc>
                <a:spcPct val="100000"/>
              </a:lnSpc>
              <a:buNone/>
            </a:pPr>
            <a:r>
              <a:rPr lang="en-US" sz="1600" b="1" dirty="0">
                <a:solidFill>
                  <a:schemeClr val="accent5">
                    <a:lumMod val="75000"/>
                  </a:schemeClr>
                </a:solidFill>
                <a:latin typeface="+mj-lt"/>
                <a:cs typeface="Calibri" panose="020F0502020204030204" pitchFamily="34" charset="0"/>
              </a:rPr>
              <a:t>Anchor box</a:t>
            </a:r>
            <a:endParaRPr lang="en-US" sz="1600" dirty="0">
              <a:solidFill>
                <a:schemeClr val="accent5">
                  <a:lumMod val="75000"/>
                </a:schemeClr>
              </a:solidFill>
              <a:latin typeface="+mj-lt"/>
              <a:cs typeface="Calibri" panose="020F0502020204030204" pitchFamily="34" charset="0"/>
            </a:endParaRPr>
          </a:p>
        </p:txBody>
      </p:sp>
      <p:pic>
        <p:nvPicPr>
          <p:cNvPr id="53" name="Picture 52">
            <a:extLst>
              <a:ext uri="{FF2B5EF4-FFF2-40B4-BE49-F238E27FC236}">
                <a16:creationId xmlns="" xmlns:a16="http://schemas.microsoft.com/office/drawing/2014/main" id="{EF59B3F0-26D9-4FF1-6DE7-04D14DB4879E}"/>
              </a:ext>
            </a:extLst>
          </p:cNvPr>
          <p:cNvPicPr>
            <a:picLocks noChangeAspect="1"/>
          </p:cNvPicPr>
          <p:nvPr/>
        </p:nvPicPr>
        <p:blipFill>
          <a:blip r:embed="rId14"/>
          <a:stretch>
            <a:fillRect/>
          </a:stretch>
        </p:blipFill>
        <p:spPr>
          <a:xfrm>
            <a:off x="4002011" y="5634944"/>
            <a:ext cx="751914" cy="786969"/>
          </a:xfrm>
          <a:prstGeom prst="rect">
            <a:avLst/>
          </a:prstGeom>
        </p:spPr>
      </p:pic>
      <p:cxnSp>
        <p:nvCxnSpPr>
          <p:cNvPr id="57" name="Straight Arrow Connector 56">
            <a:extLst>
              <a:ext uri="{FF2B5EF4-FFF2-40B4-BE49-F238E27FC236}">
                <a16:creationId xmlns="" xmlns:a16="http://schemas.microsoft.com/office/drawing/2014/main" id="{EDFA4DB5-B04C-212D-7B46-773492620EF7}"/>
              </a:ext>
            </a:extLst>
          </p:cNvPr>
          <p:cNvCxnSpPr>
            <a:cxnSpLocks/>
            <a:stCxn id="9" idx="2"/>
            <a:endCxn id="49" idx="0"/>
          </p:cNvCxnSpPr>
          <p:nvPr/>
        </p:nvCxnSpPr>
        <p:spPr>
          <a:xfrm flipH="1">
            <a:off x="2647942" y="4924810"/>
            <a:ext cx="830855" cy="72718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0" name="Straight Arrow Connector 59">
            <a:extLst>
              <a:ext uri="{FF2B5EF4-FFF2-40B4-BE49-F238E27FC236}">
                <a16:creationId xmlns="" xmlns:a16="http://schemas.microsoft.com/office/drawing/2014/main" id="{9474C4EB-BB3A-66ED-4171-E7DE7F2C152E}"/>
              </a:ext>
            </a:extLst>
          </p:cNvPr>
          <p:cNvCxnSpPr>
            <a:stCxn id="9" idx="2"/>
            <a:endCxn id="18" idx="0"/>
          </p:cNvCxnSpPr>
          <p:nvPr/>
        </p:nvCxnSpPr>
        <p:spPr>
          <a:xfrm>
            <a:off x="3478797" y="4924810"/>
            <a:ext cx="0" cy="7313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2" name="Straight Arrow Connector 61">
            <a:extLst>
              <a:ext uri="{FF2B5EF4-FFF2-40B4-BE49-F238E27FC236}">
                <a16:creationId xmlns="" xmlns:a16="http://schemas.microsoft.com/office/drawing/2014/main" id="{ACADAF8D-05CD-6E1B-1D8D-894CA988C770}"/>
              </a:ext>
            </a:extLst>
          </p:cNvPr>
          <p:cNvCxnSpPr>
            <a:stCxn id="9" idx="2"/>
            <a:endCxn id="53" idx="0"/>
          </p:cNvCxnSpPr>
          <p:nvPr/>
        </p:nvCxnSpPr>
        <p:spPr>
          <a:xfrm>
            <a:off x="3478797" y="4924810"/>
            <a:ext cx="899171" cy="7101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63" name="Text Placeholder 3">
            <a:extLst>
              <a:ext uri="{FF2B5EF4-FFF2-40B4-BE49-F238E27FC236}">
                <a16:creationId xmlns="" xmlns:a16="http://schemas.microsoft.com/office/drawing/2014/main" id="{8306F79B-12A0-5D87-BCA7-08C8D925E251}"/>
              </a:ext>
            </a:extLst>
          </p:cNvPr>
          <p:cNvSpPr txBox="1">
            <a:spLocks/>
          </p:cNvSpPr>
          <p:nvPr/>
        </p:nvSpPr>
        <p:spPr>
          <a:xfrm>
            <a:off x="5965925" y="5416051"/>
            <a:ext cx="1208797" cy="938562"/>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lnSpc>
                <a:spcPct val="100000"/>
              </a:lnSpc>
              <a:buNone/>
            </a:pPr>
            <a:r>
              <a:rPr lang="en-US" sz="1200" b="1" dirty="0">
                <a:solidFill>
                  <a:schemeClr val="accent5">
                    <a:lumMod val="75000"/>
                  </a:schemeClr>
                </a:solidFill>
                <a:latin typeface="+mj-lt"/>
                <a:cs typeface="Calibri" panose="020F0502020204030204" pitchFamily="34" charset="0"/>
              </a:rPr>
              <a:t>Total features</a:t>
            </a:r>
          </a:p>
          <a:p>
            <a:pPr marL="0" indent="0" algn="just">
              <a:lnSpc>
                <a:spcPct val="100000"/>
              </a:lnSpc>
              <a:buNone/>
            </a:pPr>
            <a:r>
              <a:rPr lang="en-US" sz="1200" b="1" dirty="0">
                <a:solidFill>
                  <a:schemeClr val="accent5">
                    <a:lumMod val="75000"/>
                  </a:schemeClr>
                </a:solidFill>
                <a:latin typeface="+mj-lt"/>
                <a:cs typeface="Calibri" panose="020F0502020204030204" pitchFamily="34" charset="0"/>
              </a:rPr>
              <a:t>To total objects</a:t>
            </a:r>
          </a:p>
          <a:p>
            <a:pPr marL="0" indent="0" algn="just">
              <a:lnSpc>
                <a:spcPct val="100000"/>
              </a:lnSpc>
              <a:buNone/>
            </a:pPr>
            <a:r>
              <a:rPr lang="en-US" sz="1200" b="1" dirty="0">
                <a:solidFill>
                  <a:schemeClr val="accent5">
                    <a:lumMod val="75000"/>
                  </a:schemeClr>
                </a:solidFill>
                <a:latin typeface="+mj-lt"/>
                <a:cs typeface="Calibri" panose="020F0502020204030204" pitchFamily="34" charset="0"/>
              </a:rPr>
              <a:t>In one image</a:t>
            </a:r>
            <a:endParaRPr lang="en-US" sz="1200" dirty="0">
              <a:solidFill>
                <a:schemeClr val="accent5">
                  <a:lumMod val="75000"/>
                </a:schemeClr>
              </a:solidFill>
              <a:latin typeface="+mj-lt"/>
              <a:cs typeface="Calibri" panose="020F0502020204030204" pitchFamily="34" charset="0"/>
            </a:endParaRPr>
          </a:p>
        </p:txBody>
      </p:sp>
      <p:sp>
        <p:nvSpPr>
          <p:cNvPr id="64" name="Rectangle 63">
            <a:extLst>
              <a:ext uri="{FF2B5EF4-FFF2-40B4-BE49-F238E27FC236}">
                <a16:creationId xmlns="" xmlns:a16="http://schemas.microsoft.com/office/drawing/2014/main" id="{A3340FD3-7D6D-8184-1CB0-8345BBA8AE4C}"/>
              </a:ext>
            </a:extLst>
          </p:cNvPr>
          <p:cNvSpPr/>
          <p:nvPr/>
        </p:nvSpPr>
        <p:spPr>
          <a:xfrm>
            <a:off x="5932708" y="5449049"/>
            <a:ext cx="1159281" cy="97286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6" name="Text Placeholder 3">
            <a:extLst>
              <a:ext uri="{FF2B5EF4-FFF2-40B4-BE49-F238E27FC236}">
                <a16:creationId xmlns="" xmlns:a16="http://schemas.microsoft.com/office/drawing/2014/main" id="{F53B716A-C50C-5B8A-4896-13D3FADF4304}"/>
              </a:ext>
            </a:extLst>
          </p:cNvPr>
          <p:cNvSpPr txBox="1">
            <a:spLocks/>
          </p:cNvSpPr>
          <p:nvPr/>
        </p:nvSpPr>
        <p:spPr>
          <a:xfrm>
            <a:off x="391462" y="4924810"/>
            <a:ext cx="751026" cy="1149655"/>
          </a:xfrm>
          <a:prstGeom prst="rect">
            <a:avLst/>
          </a:prstGeom>
        </p:spPr>
        <p:txBody>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l">
              <a:lnSpc>
                <a:spcPct val="100000"/>
              </a:lnSpc>
              <a:buNone/>
            </a:pPr>
            <a:r>
              <a:rPr lang="en-US" sz="1600" b="1" dirty="0">
                <a:solidFill>
                  <a:schemeClr val="accent1">
                    <a:lumMod val="75000"/>
                  </a:schemeClr>
                </a:solidFill>
                <a:latin typeface="+mj-lt"/>
                <a:cs typeface="Calibri" panose="020F0502020204030204" pitchFamily="34" charset="0"/>
              </a:rPr>
              <a:t>Image</a:t>
            </a:r>
          </a:p>
          <a:p>
            <a:pPr marL="0" indent="0" algn="l">
              <a:lnSpc>
                <a:spcPct val="100000"/>
              </a:lnSpc>
              <a:buNone/>
            </a:pPr>
            <a:r>
              <a:rPr lang="ar-EG" sz="1600" b="1" dirty="0">
                <a:solidFill>
                  <a:schemeClr val="accent1">
                    <a:lumMod val="75000"/>
                  </a:schemeClr>
                </a:solidFill>
                <a:latin typeface="+mj-lt"/>
                <a:cs typeface="Calibri" panose="020F0502020204030204" pitchFamily="34" charset="0"/>
              </a:rPr>
              <a:t>+   </a:t>
            </a:r>
            <a:r>
              <a:rPr lang="en-US" sz="1600" b="1" dirty="0">
                <a:solidFill>
                  <a:schemeClr val="accent1">
                    <a:lumMod val="75000"/>
                  </a:schemeClr>
                </a:solidFill>
                <a:latin typeface="+mj-lt"/>
                <a:cs typeface="Calibri" panose="020F0502020204030204" pitchFamily="34" charset="0"/>
              </a:rPr>
              <a:t>    </a:t>
            </a:r>
          </a:p>
          <a:p>
            <a:pPr marL="0" indent="0" algn="l">
              <a:lnSpc>
                <a:spcPct val="100000"/>
              </a:lnSpc>
              <a:buNone/>
            </a:pPr>
            <a:r>
              <a:rPr lang="en-US" sz="1600" b="1" dirty="0">
                <a:solidFill>
                  <a:schemeClr val="accent1">
                    <a:lumMod val="75000"/>
                  </a:schemeClr>
                </a:solidFill>
                <a:latin typeface="+mj-lt"/>
                <a:cs typeface="Calibri" panose="020F0502020204030204" pitchFamily="34" charset="0"/>
              </a:rPr>
              <a:t>Label</a:t>
            </a:r>
            <a:endParaRPr lang="en-US" sz="1600" dirty="0">
              <a:solidFill>
                <a:schemeClr val="accent1">
                  <a:lumMod val="75000"/>
                </a:schemeClr>
              </a:solidFill>
              <a:latin typeface="+mj-lt"/>
              <a:cs typeface="Calibri" panose="020F0502020204030204" pitchFamily="34" charset="0"/>
            </a:endParaRPr>
          </a:p>
        </p:txBody>
      </p:sp>
    </p:spTree>
    <p:extLst>
      <p:ext uri="{BB962C8B-B14F-4D97-AF65-F5344CB8AC3E}">
        <p14:creationId xmlns:p14="http://schemas.microsoft.com/office/powerpoint/2010/main" val="4201046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C974E1-6DA1-B19D-74A9-A7763459414D}"/>
              </a:ext>
            </a:extLst>
          </p:cNvPr>
          <p:cNvSpPr>
            <a:spLocks noGrp="1"/>
          </p:cNvSpPr>
          <p:nvPr>
            <p:ph type="title"/>
          </p:nvPr>
        </p:nvSpPr>
        <p:spPr/>
        <p:txBody>
          <a:bodyPr/>
          <a:lstStyle/>
          <a:p>
            <a:r>
              <a:rPr lang="en-US" dirty="0"/>
              <a:t>YOLOv5</a:t>
            </a:r>
            <a:br>
              <a:rPr lang="en-US" dirty="0"/>
            </a:br>
            <a:r>
              <a:rPr lang="en-US" dirty="0"/>
              <a:t>(Result)</a:t>
            </a:r>
          </a:p>
        </p:txBody>
      </p:sp>
      <p:sp>
        <p:nvSpPr>
          <p:cNvPr id="5" name="Slide Number Placeholder 4">
            <a:extLst>
              <a:ext uri="{FF2B5EF4-FFF2-40B4-BE49-F238E27FC236}">
                <a16:creationId xmlns="" xmlns:a16="http://schemas.microsoft.com/office/drawing/2014/main" id="{153EE70A-8F6F-F471-44C8-450523A57217}"/>
              </a:ext>
            </a:extLst>
          </p:cNvPr>
          <p:cNvSpPr>
            <a:spLocks noGrp="1"/>
          </p:cNvSpPr>
          <p:nvPr>
            <p:ph type="sldNum" sz="quarter" idx="12"/>
          </p:nvPr>
        </p:nvSpPr>
        <p:spPr/>
        <p:txBody>
          <a:bodyPr/>
          <a:lstStyle/>
          <a:p>
            <a:fld id="{81F8F5F5-12B4-494A-838B-CD18B0C4F30C}" type="slidenum">
              <a:rPr lang="en-US" smtClean="0"/>
              <a:t>18</a:t>
            </a:fld>
            <a:endParaRPr lang="en-US"/>
          </a:p>
        </p:txBody>
      </p:sp>
      <p:pic>
        <p:nvPicPr>
          <p:cNvPr id="2050" name="Picture 2">
            <a:extLst>
              <a:ext uri="{FF2B5EF4-FFF2-40B4-BE49-F238E27FC236}">
                <a16:creationId xmlns="" xmlns:a16="http://schemas.microsoft.com/office/drawing/2014/main" id="{E8A7D163-0CB6-DD63-2F6C-C4AA9FEFD7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746" y="1551008"/>
            <a:ext cx="8113853" cy="472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498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02FD78-C890-6516-BED6-2374E787E940}"/>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 xmlns:a16="http://schemas.microsoft.com/office/drawing/2014/main" id="{1797BB04-F9EC-4E26-CDEA-31339733A5A5}"/>
              </a:ext>
            </a:extLst>
          </p:cNvPr>
          <p:cNvSpPr>
            <a:spLocks noGrp="1"/>
          </p:cNvSpPr>
          <p:nvPr>
            <p:ph type="body" idx="1"/>
          </p:nvPr>
        </p:nvSpPr>
        <p:spPr/>
        <p:txBody>
          <a:bodyPr>
            <a:normAutofit/>
          </a:bodyPr>
          <a:lstStyle/>
          <a:p>
            <a:r>
              <a:rPr lang="en-US" sz="3600" dirty="0">
                <a:solidFill>
                  <a:schemeClr val="accent1">
                    <a:lumMod val="50000"/>
                  </a:schemeClr>
                </a:solidFill>
              </a:rPr>
              <a:t>Faster R-CNN</a:t>
            </a:r>
          </a:p>
        </p:txBody>
      </p:sp>
      <p:sp>
        <p:nvSpPr>
          <p:cNvPr id="4" name="Slide Number Placeholder 3">
            <a:extLst>
              <a:ext uri="{FF2B5EF4-FFF2-40B4-BE49-F238E27FC236}">
                <a16:creationId xmlns="" xmlns:a16="http://schemas.microsoft.com/office/drawing/2014/main" id="{EC134E9E-4679-0C9D-4CFB-581E8BC63F78}"/>
              </a:ext>
            </a:extLst>
          </p:cNvPr>
          <p:cNvSpPr>
            <a:spLocks noGrp="1"/>
          </p:cNvSpPr>
          <p:nvPr>
            <p:ph type="sldNum" sz="quarter" idx="12"/>
          </p:nvPr>
        </p:nvSpPr>
        <p:spPr/>
        <p:txBody>
          <a:bodyPr/>
          <a:lstStyle/>
          <a:p>
            <a:fld id="{81F8F5F5-12B4-494A-838B-CD18B0C4F30C}" type="slidenum">
              <a:rPr lang="en-US" smtClean="0"/>
              <a:t>19</a:t>
            </a:fld>
            <a:endParaRPr lang="en-US"/>
          </a:p>
        </p:txBody>
      </p:sp>
    </p:spTree>
    <p:extLst>
      <p:ext uri="{BB962C8B-B14F-4D97-AF65-F5344CB8AC3E}">
        <p14:creationId xmlns:p14="http://schemas.microsoft.com/office/powerpoint/2010/main" val="868100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70456E-03BB-2707-3EFE-9043C1062872}"/>
              </a:ext>
            </a:extLst>
          </p:cNvPr>
          <p:cNvSpPr>
            <a:spLocks noGrp="1"/>
          </p:cNvSpPr>
          <p:nvPr>
            <p:ph type="title"/>
          </p:nvPr>
        </p:nvSpPr>
        <p:spPr/>
        <p:txBody>
          <a:bodyPr>
            <a:normAutofit/>
          </a:bodyPr>
          <a:lstStyle/>
          <a:p>
            <a:pPr algn="ctr"/>
            <a:r>
              <a:rPr lang="en-US" sz="8000" dirty="0"/>
              <a:t>supervisors</a:t>
            </a:r>
          </a:p>
        </p:txBody>
      </p:sp>
      <p:sp>
        <p:nvSpPr>
          <p:cNvPr id="3" name="Content Placeholder 2">
            <a:extLst>
              <a:ext uri="{FF2B5EF4-FFF2-40B4-BE49-F238E27FC236}">
                <a16:creationId xmlns="" xmlns:a16="http://schemas.microsoft.com/office/drawing/2014/main" id="{9B9A850D-4996-0AB8-5F5B-83C27AF4E1BF}"/>
              </a:ext>
            </a:extLst>
          </p:cNvPr>
          <p:cNvSpPr>
            <a:spLocks noGrp="1"/>
          </p:cNvSpPr>
          <p:nvPr>
            <p:ph idx="1"/>
          </p:nvPr>
        </p:nvSpPr>
        <p:spPr/>
        <p:txBody>
          <a:bodyPr>
            <a:normAutofit/>
          </a:bodyPr>
          <a:lstStyle/>
          <a:p>
            <a:pPr marL="0" marR="0" lvl="0" indent="0" defTabSz="914400" rtl="0" eaLnBrk="1" fontAlgn="auto" latinLnBrk="0" hangingPunct="1">
              <a:lnSpc>
                <a:spcPct val="250000"/>
              </a:lnSpc>
              <a:spcBef>
                <a:spcPts val="1200"/>
              </a:spcBef>
              <a:spcAft>
                <a:spcPts val="0"/>
              </a:spcAft>
              <a:buClr>
                <a:srgbClr val="1CADE4">
                  <a:lumMod val="75000"/>
                </a:srgbClr>
              </a:buClr>
              <a:buSzPct val="85000"/>
              <a:buFont typeface="Wingdings" pitchFamily="2" charset="2"/>
              <a:buNone/>
              <a:tabLst/>
              <a:defRPr/>
            </a:pPr>
            <a:r>
              <a:rPr kumimoji="0" lang="en-US" sz="4000" b="1" i="0" u="none" strike="noStrike" kern="1200" cap="none" spc="0" normalizeH="0" baseline="0" noProof="0" dirty="0">
                <a:ln>
                  <a:noFill/>
                </a:ln>
                <a:solidFill>
                  <a:srgbClr val="1CADE4">
                    <a:lumMod val="50000"/>
                  </a:srgbClr>
                </a:solidFill>
                <a:effectLst/>
                <a:uLnTx/>
                <a:uFillTx/>
                <a:latin typeface="Times New Roman" panose="02020603050405020304" pitchFamily="18" charset="0"/>
                <a:ea typeface="Times New Roman" panose="02020603050405020304" pitchFamily="18" charset="0"/>
                <a:cs typeface="+mn-cs"/>
              </a:rPr>
              <a:t>Dr.  Rasha Orban</a:t>
            </a:r>
          </a:p>
          <a:p>
            <a:pPr marL="0" marR="0" lvl="0" indent="0" defTabSz="914400" rtl="0" eaLnBrk="1" fontAlgn="auto" latinLnBrk="0" hangingPunct="1">
              <a:lnSpc>
                <a:spcPct val="250000"/>
              </a:lnSpc>
              <a:spcBef>
                <a:spcPts val="1200"/>
              </a:spcBef>
              <a:spcAft>
                <a:spcPts val="0"/>
              </a:spcAft>
              <a:buClr>
                <a:srgbClr val="1CADE4">
                  <a:lumMod val="75000"/>
                </a:srgbClr>
              </a:buClr>
              <a:buSzPct val="85000"/>
              <a:buFont typeface="Wingdings" pitchFamily="2" charset="2"/>
              <a:buNone/>
              <a:tabLst/>
              <a:defRPr/>
            </a:pPr>
            <a:r>
              <a:rPr kumimoji="0" lang="en-US" sz="4000" b="1" i="0" u="none" strike="noStrike" kern="1200" cap="none" spc="0" normalizeH="0" baseline="0" noProof="0" dirty="0">
                <a:ln>
                  <a:noFill/>
                </a:ln>
                <a:solidFill>
                  <a:srgbClr val="1CADE4">
                    <a:lumMod val="50000"/>
                  </a:srgbClr>
                </a:solidFill>
                <a:effectLst/>
                <a:uLnTx/>
                <a:uFillTx/>
                <a:latin typeface="Times New Roman" panose="02020603050405020304" pitchFamily="18" charset="0"/>
                <a:ea typeface="Times New Roman" panose="02020603050405020304" pitchFamily="18" charset="0"/>
                <a:cs typeface="+mn-cs"/>
              </a:rPr>
              <a:t>Eng. Noha Abdelkareem </a:t>
            </a:r>
            <a:endParaRPr kumimoji="0" lang="en-US" sz="4000" b="0" i="0" u="none" strike="noStrike" kern="1200" cap="none" spc="0" normalizeH="0" baseline="0" noProof="0" dirty="0">
              <a:ln>
                <a:noFill/>
              </a:ln>
              <a:solidFill>
                <a:srgbClr val="1CADE4">
                  <a:lumMod val="50000"/>
                </a:srgbClr>
              </a:solidFill>
              <a:effectLst/>
              <a:uLnTx/>
              <a:uFillTx/>
              <a:latin typeface="Rockwell" panose="02060603020205020403"/>
              <a:ea typeface="+mn-ea"/>
              <a:cs typeface="+mn-cs"/>
            </a:endParaRPr>
          </a:p>
          <a:p>
            <a:pPr>
              <a:lnSpc>
                <a:spcPct val="250000"/>
              </a:lnSpc>
            </a:pPr>
            <a:endParaRPr lang="en-US" sz="4000" dirty="0"/>
          </a:p>
        </p:txBody>
      </p:sp>
      <p:sp>
        <p:nvSpPr>
          <p:cNvPr id="4" name="Slide Number Placeholder 3">
            <a:extLst>
              <a:ext uri="{FF2B5EF4-FFF2-40B4-BE49-F238E27FC236}">
                <a16:creationId xmlns="" xmlns:a16="http://schemas.microsoft.com/office/drawing/2014/main" id="{F8254FF6-8CAF-12DA-24C4-EB309364FDE5}"/>
              </a:ext>
            </a:extLst>
          </p:cNvPr>
          <p:cNvSpPr>
            <a:spLocks noGrp="1"/>
          </p:cNvSpPr>
          <p:nvPr>
            <p:ph type="sldNum" sz="quarter" idx="12"/>
          </p:nvPr>
        </p:nvSpPr>
        <p:spPr/>
        <p:txBody>
          <a:bodyPr/>
          <a:lstStyle/>
          <a:p>
            <a:fld id="{81F8F5F5-12B4-494A-838B-CD18B0C4F30C}" type="slidenum">
              <a:rPr lang="en-US" smtClean="0"/>
              <a:t>2</a:t>
            </a:fld>
            <a:endParaRPr lang="en-US"/>
          </a:p>
        </p:txBody>
      </p:sp>
    </p:spTree>
    <p:extLst>
      <p:ext uri="{BB962C8B-B14F-4D97-AF65-F5344CB8AC3E}">
        <p14:creationId xmlns:p14="http://schemas.microsoft.com/office/powerpoint/2010/main" val="1320678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3A6001-32DB-687A-E480-BF54F3B26659}"/>
              </a:ext>
            </a:extLst>
          </p:cNvPr>
          <p:cNvSpPr>
            <a:spLocks noGrp="1"/>
          </p:cNvSpPr>
          <p:nvPr>
            <p:ph type="title"/>
          </p:nvPr>
        </p:nvSpPr>
        <p:spPr/>
        <p:txBody>
          <a:bodyPr/>
          <a:lstStyle/>
          <a:p>
            <a:r>
              <a:rPr lang="en-US" dirty="0"/>
              <a:t>Faster R-CNN (Architecture)</a:t>
            </a:r>
          </a:p>
        </p:txBody>
      </p:sp>
      <p:sp>
        <p:nvSpPr>
          <p:cNvPr id="4" name="Text Placeholder 3">
            <a:extLst>
              <a:ext uri="{FF2B5EF4-FFF2-40B4-BE49-F238E27FC236}">
                <a16:creationId xmlns="" xmlns:a16="http://schemas.microsoft.com/office/drawing/2014/main" id="{814B29E3-F28E-3320-1373-6FC19AB12369}"/>
              </a:ext>
            </a:extLst>
          </p:cNvPr>
          <p:cNvSpPr>
            <a:spLocks noGrp="1"/>
          </p:cNvSpPr>
          <p:nvPr>
            <p:ph type="body" sz="half" idx="2"/>
          </p:nvPr>
        </p:nvSpPr>
        <p:spPr>
          <a:xfrm>
            <a:off x="8549640" y="2423160"/>
            <a:ext cx="3401568" cy="3398906"/>
          </a:xfrm>
        </p:spPr>
        <p:txBody>
          <a:bodyPr>
            <a:noAutofit/>
          </a:bodyPr>
          <a:lstStyle/>
          <a:p>
            <a:pPr algn="just"/>
            <a:r>
              <a:rPr lang="en-US" sz="1500" b="1" dirty="0"/>
              <a:t>The architecture of Faster R-CNN is shown in the next figure:</a:t>
            </a:r>
          </a:p>
          <a:p>
            <a:pPr algn="just"/>
            <a:r>
              <a:rPr lang="en-US" sz="1500" dirty="0"/>
              <a:t>RPN(Region Proposal Network): For generating region proposals.</a:t>
            </a:r>
          </a:p>
          <a:p>
            <a:pPr algn="just"/>
            <a:r>
              <a:rPr lang="en-US" sz="1500" dirty="0"/>
              <a:t>Fast R-CNN: For detecting objects in the proposed regions.</a:t>
            </a:r>
          </a:p>
          <a:p>
            <a:pPr algn="just"/>
            <a:r>
              <a:rPr lang="en-US" sz="1500" dirty="0"/>
              <a:t>The RPN module is responsible for generating region proposals. It applies the concept of attention in neural networks, so it guides the Fast R-CNN detection module to where to look for objects in the image.</a:t>
            </a:r>
          </a:p>
        </p:txBody>
      </p:sp>
      <p:sp>
        <p:nvSpPr>
          <p:cNvPr id="5" name="Slide Number Placeholder 4">
            <a:extLst>
              <a:ext uri="{FF2B5EF4-FFF2-40B4-BE49-F238E27FC236}">
                <a16:creationId xmlns="" xmlns:a16="http://schemas.microsoft.com/office/drawing/2014/main" id="{6ED93403-85BD-2D54-2747-D3AA1EED9921}"/>
              </a:ext>
            </a:extLst>
          </p:cNvPr>
          <p:cNvSpPr>
            <a:spLocks noGrp="1"/>
          </p:cNvSpPr>
          <p:nvPr>
            <p:ph type="sldNum" sz="quarter" idx="12"/>
          </p:nvPr>
        </p:nvSpPr>
        <p:spPr/>
        <p:txBody>
          <a:bodyPr/>
          <a:lstStyle/>
          <a:p>
            <a:fld id="{81F8F5F5-12B4-494A-838B-CD18B0C4F30C}" type="slidenum">
              <a:rPr lang="en-US" smtClean="0"/>
              <a:t>20</a:t>
            </a:fld>
            <a:endParaRPr lang="en-US"/>
          </a:p>
        </p:txBody>
      </p:sp>
      <p:pic>
        <p:nvPicPr>
          <p:cNvPr id="8" name="Picture 7">
            <a:extLst>
              <a:ext uri="{FF2B5EF4-FFF2-40B4-BE49-F238E27FC236}">
                <a16:creationId xmlns="" xmlns:a16="http://schemas.microsoft.com/office/drawing/2014/main" id="{DEBC0E41-DA5B-9BDE-A180-BFD499796F4A}"/>
              </a:ext>
            </a:extLst>
          </p:cNvPr>
          <p:cNvPicPr>
            <a:picLocks noChangeAspect="1"/>
          </p:cNvPicPr>
          <p:nvPr/>
        </p:nvPicPr>
        <p:blipFill>
          <a:blip r:embed="rId2"/>
          <a:stretch>
            <a:fillRect/>
          </a:stretch>
        </p:blipFill>
        <p:spPr>
          <a:xfrm>
            <a:off x="1296365" y="1539433"/>
            <a:ext cx="5185457" cy="4175567"/>
          </a:xfrm>
          <a:prstGeom prst="rect">
            <a:avLst/>
          </a:prstGeom>
        </p:spPr>
      </p:pic>
    </p:spTree>
    <p:extLst>
      <p:ext uri="{BB962C8B-B14F-4D97-AF65-F5344CB8AC3E}">
        <p14:creationId xmlns:p14="http://schemas.microsoft.com/office/powerpoint/2010/main" val="31505503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02FD78-C890-6516-BED6-2374E787E940}"/>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 xmlns:a16="http://schemas.microsoft.com/office/drawing/2014/main" id="{1797BB04-F9EC-4E26-CDEA-31339733A5A5}"/>
              </a:ext>
            </a:extLst>
          </p:cNvPr>
          <p:cNvSpPr>
            <a:spLocks noGrp="1"/>
          </p:cNvSpPr>
          <p:nvPr>
            <p:ph type="body" idx="1"/>
          </p:nvPr>
        </p:nvSpPr>
        <p:spPr/>
        <p:txBody>
          <a:bodyPr>
            <a:normAutofit/>
          </a:bodyPr>
          <a:lstStyle/>
          <a:p>
            <a:r>
              <a:rPr lang="en-US" sz="3600" dirty="0">
                <a:solidFill>
                  <a:schemeClr val="accent1">
                    <a:lumMod val="50000"/>
                  </a:schemeClr>
                </a:solidFill>
              </a:rPr>
              <a:t>SSD</a:t>
            </a:r>
          </a:p>
        </p:txBody>
      </p:sp>
      <p:sp>
        <p:nvSpPr>
          <p:cNvPr id="4" name="Slide Number Placeholder 3">
            <a:extLst>
              <a:ext uri="{FF2B5EF4-FFF2-40B4-BE49-F238E27FC236}">
                <a16:creationId xmlns="" xmlns:a16="http://schemas.microsoft.com/office/drawing/2014/main" id="{EC134E9E-4679-0C9D-4CFB-581E8BC63F78}"/>
              </a:ext>
            </a:extLst>
          </p:cNvPr>
          <p:cNvSpPr>
            <a:spLocks noGrp="1"/>
          </p:cNvSpPr>
          <p:nvPr>
            <p:ph type="sldNum" sz="quarter" idx="12"/>
          </p:nvPr>
        </p:nvSpPr>
        <p:spPr/>
        <p:txBody>
          <a:bodyPr/>
          <a:lstStyle/>
          <a:p>
            <a:fld id="{81F8F5F5-12B4-494A-838B-CD18B0C4F30C}" type="slidenum">
              <a:rPr lang="en-US" smtClean="0"/>
              <a:t>21</a:t>
            </a:fld>
            <a:endParaRPr lang="en-US"/>
          </a:p>
        </p:txBody>
      </p:sp>
    </p:spTree>
    <p:extLst>
      <p:ext uri="{BB962C8B-B14F-4D97-AF65-F5344CB8AC3E}">
        <p14:creationId xmlns:p14="http://schemas.microsoft.com/office/powerpoint/2010/main" val="287853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E8FC7-1D9F-E09D-E262-0049E2C56FE2}"/>
              </a:ext>
            </a:extLst>
          </p:cNvPr>
          <p:cNvSpPr>
            <a:spLocks noGrp="1"/>
          </p:cNvSpPr>
          <p:nvPr>
            <p:ph type="title"/>
          </p:nvPr>
        </p:nvSpPr>
        <p:spPr/>
        <p:txBody>
          <a:bodyPr/>
          <a:lstStyle/>
          <a:p>
            <a:r>
              <a:rPr lang="en-US" dirty="0"/>
              <a:t>SSD (Architecture)</a:t>
            </a:r>
          </a:p>
        </p:txBody>
      </p:sp>
      <p:sp>
        <p:nvSpPr>
          <p:cNvPr id="4" name="Text Placeholder 3">
            <a:extLst>
              <a:ext uri="{FF2B5EF4-FFF2-40B4-BE49-F238E27FC236}">
                <a16:creationId xmlns="" xmlns:a16="http://schemas.microsoft.com/office/drawing/2014/main" id="{975BBD11-148F-D8F5-D78C-F4224590CB5D}"/>
              </a:ext>
            </a:extLst>
          </p:cNvPr>
          <p:cNvSpPr>
            <a:spLocks noGrp="1"/>
          </p:cNvSpPr>
          <p:nvPr>
            <p:ph type="body" sz="half" idx="2"/>
          </p:nvPr>
        </p:nvSpPr>
        <p:spPr>
          <a:xfrm>
            <a:off x="8549640" y="2423159"/>
            <a:ext cx="3200400" cy="3491503"/>
          </a:xfrm>
        </p:spPr>
        <p:txBody>
          <a:bodyPr>
            <a:noAutofit/>
          </a:bodyPr>
          <a:lstStyle/>
          <a:p>
            <a:pPr algn="just"/>
            <a:r>
              <a:rPr lang="en-US" sz="1500" b="1" dirty="0"/>
              <a:t>SSD has two components:</a:t>
            </a:r>
            <a:r>
              <a:rPr lang="en-US" sz="1500" dirty="0"/>
              <a:t> </a:t>
            </a:r>
          </a:p>
          <a:p>
            <a:pPr algn="just"/>
            <a:r>
              <a:rPr lang="en-US" sz="1500" dirty="0"/>
              <a:t>a backbone model and SSD head.</a:t>
            </a:r>
          </a:p>
          <a:p>
            <a:pPr algn="just"/>
            <a:r>
              <a:rPr lang="en-US" sz="1500" dirty="0"/>
              <a:t>The backbone results in a 256 7x7 feature maps for an input image. We will explain what feature and feature map are later on. The SSD head is just one or more convolutional layers added to this backbone and the outputs are interpreted as the bounding boxes and classes of objects in the spatial location of the final layers activations.</a:t>
            </a:r>
          </a:p>
        </p:txBody>
      </p:sp>
      <p:sp>
        <p:nvSpPr>
          <p:cNvPr id="5" name="Slide Number Placeholder 4">
            <a:extLst>
              <a:ext uri="{FF2B5EF4-FFF2-40B4-BE49-F238E27FC236}">
                <a16:creationId xmlns="" xmlns:a16="http://schemas.microsoft.com/office/drawing/2014/main" id="{833402EA-0BE3-E0E9-56C6-17BC9DCEDD7E}"/>
              </a:ext>
            </a:extLst>
          </p:cNvPr>
          <p:cNvSpPr>
            <a:spLocks noGrp="1"/>
          </p:cNvSpPr>
          <p:nvPr>
            <p:ph type="sldNum" sz="quarter" idx="12"/>
          </p:nvPr>
        </p:nvSpPr>
        <p:spPr/>
        <p:txBody>
          <a:bodyPr/>
          <a:lstStyle/>
          <a:p>
            <a:fld id="{81F8F5F5-12B4-494A-838B-CD18B0C4F30C}" type="slidenum">
              <a:rPr lang="en-US" smtClean="0"/>
              <a:t>22</a:t>
            </a:fld>
            <a:endParaRPr lang="en-US"/>
          </a:p>
        </p:txBody>
      </p:sp>
      <p:pic>
        <p:nvPicPr>
          <p:cNvPr id="6" name="Picture 5">
            <a:extLst>
              <a:ext uri="{FF2B5EF4-FFF2-40B4-BE49-F238E27FC236}">
                <a16:creationId xmlns="" xmlns:a16="http://schemas.microsoft.com/office/drawing/2014/main" id="{1BE1A6DA-20D3-1543-818F-D184F6996664}"/>
              </a:ext>
            </a:extLst>
          </p:cNvPr>
          <p:cNvPicPr>
            <a:picLocks noChangeAspect="1"/>
          </p:cNvPicPr>
          <p:nvPr/>
        </p:nvPicPr>
        <p:blipFill rotWithShape="1">
          <a:blip r:embed="rId2">
            <a:extLst>
              <a:ext uri="{28A0092B-C50C-407E-A947-70E740481C1C}">
                <a14:useLocalDpi xmlns:a14="http://schemas.microsoft.com/office/drawing/2010/main" val="0"/>
              </a:ext>
            </a:extLst>
          </a:blip>
          <a:srcRect l="6158" r="9531"/>
          <a:stretch/>
        </p:blipFill>
        <p:spPr bwMode="auto">
          <a:xfrm>
            <a:off x="0" y="1554480"/>
            <a:ext cx="8294997" cy="4160520"/>
          </a:xfrm>
          <a:prstGeom prst="rect">
            <a:avLst/>
          </a:prstGeom>
          <a:noFill/>
        </p:spPr>
      </p:pic>
    </p:spTree>
    <p:extLst>
      <p:ext uri="{BB962C8B-B14F-4D97-AF65-F5344CB8AC3E}">
        <p14:creationId xmlns:p14="http://schemas.microsoft.com/office/powerpoint/2010/main" val="75986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3F0875-8B93-A78D-74A8-3E188F7E70F7}"/>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 xmlns:a16="http://schemas.microsoft.com/office/drawing/2014/main" id="{E6C03737-77EE-CD7E-2349-B55CBFC3B704}"/>
              </a:ext>
            </a:extLst>
          </p:cNvPr>
          <p:cNvSpPr>
            <a:spLocks noGrp="1"/>
          </p:cNvSpPr>
          <p:nvPr>
            <p:ph type="body" sz="half" idx="2"/>
          </p:nvPr>
        </p:nvSpPr>
        <p:spPr/>
        <p:txBody>
          <a:bodyPr>
            <a:normAutofit/>
          </a:bodyPr>
          <a:lstStyle/>
          <a:p>
            <a:pPr algn="just"/>
            <a:r>
              <a:rPr lang="en-US" sz="1800" dirty="0">
                <a:solidFill>
                  <a:schemeClr val="accent5">
                    <a:lumMod val="75000"/>
                  </a:schemeClr>
                </a:solidFill>
              </a:rPr>
              <a:t>Based on this  we select yolo model.</a:t>
            </a:r>
          </a:p>
        </p:txBody>
      </p:sp>
      <p:sp>
        <p:nvSpPr>
          <p:cNvPr id="5" name="Slide Number Placeholder 4">
            <a:extLst>
              <a:ext uri="{FF2B5EF4-FFF2-40B4-BE49-F238E27FC236}">
                <a16:creationId xmlns="" xmlns:a16="http://schemas.microsoft.com/office/drawing/2014/main" id="{E1BA3433-CC83-FC5E-A650-F44D662A0ED1}"/>
              </a:ext>
            </a:extLst>
          </p:cNvPr>
          <p:cNvSpPr>
            <a:spLocks noGrp="1"/>
          </p:cNvSpPr>
          <p:nvPr>
            <p:ph type="sldNum" sz="quarter" idx="12"/>
          </p:nvPr>
        </p:nvSpPr>
        <p:spPr/>
        <p:txBody>
          <a:bodyPr/>
          <a:lstStyle/>
          <a:p>
            <a:fld id="{81F8F5F5-12B4-494A-838B-CD18B0C4F30C}" type="slidenum">
              <a:rPr lang="en-US" smtClean="0"/>
              <a:t>23</a:t>
            </a:fld>
            <a:endParaRPr lang="en-US"/>
          </a:p>
        </p:txBody>
      </p:sp>
      <p:pic>
        <p:nvPicPr>
          <p:cNvPr id="12" name="Picture 11">
            <a:extLst>
              <a:ext uri="{FF2B5EF4-FFF2-40B4-BE49-F238E27FC236}">
                <a16:creationId xmlns="" xmlns:a16="http://schemas.microsoft.com/office/drawing/2014/main" id="{FD676CB3-C7E8-2555-73C2-DF49311470EF}"/>
              </a:ext>
            </a:extLst>
          </p:cNvPr>
          <p:cNvPicPr>
            <a:picLocks noChangeAspect="1"/>
          </p:cNvPicPr>
          <p:nvPr/>
        </p:nvPicPr>
        <p:blipFill>
          <a:blip r:embed="rId2"/>
          <a:stretch>
            <a:fillRect/>
          </a:stretch>
        </p:blipFill>
        <p:spPr>
          <a:xfrm>
            <a:off x="441961" y="1238491"/>
            <a:ext cx="7614020" cy="4476509"/>
          </a:xfrm>
          <a:prstGeom prst="rect">
            <a:avLst/>
          </a:prstGeom>
        </p:spPr>
      </p:pic>
    </p:spTree>
    <p:extLst>
      <p:ext uri="{BB962C8B-B14F-4D97-AF65-F5344CB8AC3E}">
        <p14:creationId xmlns:p14="http://schemas.microsoft.com/office/powerpoint/2010/main" val="3945059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3A65C3-B328-DEB6-0BC6-87101E7F600D}"/>
              </a:ext>
            </a:extLst>
          </p:cNvPr>
          <p:cNvSpPr>
            <a:spLocks noGrp="1"/>
          </p:cNvSpPr>
          <p:nvPr>
            <p:ph type="title"/>
          </p:nvPr>
        </p:nvSpPr>
        <p:spPr/>
        <p:txBody>
          <a:bodyPr/>
          <a:lstStyle/>
          <a:p>
            <a:r>
              <a:rPr lang="en-US" dirty="0"/>
              <a:t>Implementation</a:t>
            </a:r>
          </a:p>
        </p:txBody>
      </p:sp>
      <p:sp>
        <p:nvSpPr>
          <p:cNvPr id="3" name="Text Placeholder 2">
            <a:extLst>
              <a:ext uri="{FF2B5EF4-FFF2-40B4-BE49-F238E27FC236}">
                <a16:creationId xmlns="" xmlns:a16="http://schemas.microsoft.com/office/drawing/2014/main" id="{FFB0BC9B-7A43-6752-C710-C3A52E9BE1B9}"/>
              </a:ext>
            </a:extLst>
          </p:cNvPr>
          <p:cNvSpPr>
            <a:spLocks noGrp="1"/>
          </p:cNvSpPr>
          <p:nvPr>
            <p:ph type="body" idx="1"/>
          </p:nvPr>
        </p:nvSpPr>
        <p:spPr/>
        <p:txBody>
          <a:bodyPr>
            <a:normAutofit/>
          </a:bodyPr>
          <a:lstStyle/>
          <a:p>
            <a:r>
              <a:rPr lang="en-US" sz="3600" dirty="0">
                <a:solidFill>
                  <a:schemeClr val="accent1">
                    <a:lumMod val="50000"/>
                  </a:schemeClr>
                </a:solidFill>
              </a:rPr>
              <a:t>Desktop Application(Covid-19 Challenge)</a:t>
            </a:r>
          </a:p>
        </p:txBody>
      </p:sp>
      <p:sp>
        <p:nvSpPr>
          <p:cNvPr id="4" name="Slide Number Placeholder 3">
            <a:extLst>
              <a:ext uri="{FF2B5EF4-FFF2-40B4-BE49-F238E27FC236}">
                <a16:creationId xmlns="" xmlns:a16="http://schemas.microsoft.com/office/drawing/2014/main" id="{FBFBC5E4-5A16-57BC-6FEF-AE8A8496B121}"/>
              </a:ext>
            </a:extLst>
          </p:cNvPr>
          <p:cNvSpPr>
            <a:spLocks noGrp="1"/>
          </p:cNvSpPr>
          <p:nvPr>
            <p:ph type="sldNum" sz="quarter" idx="12"/>
          </p:nvPr>
        </p:nvSpPr>
        <p:spPr/>
        <p:txBody>
          <a:bodyPr/>
          <a:lstStyle/>
          <a:p>
            <a:fld id="{81F8F5F5-12B4-494A-838B-CD18B0C4F30C}" type="slidenum">
              <a:rPr lang="en-US" smtClean="0"/>
              <a:t>24</a:t>
            </a:fld>
            <a:endParaRPr lang="en-US"/>
          </a:p>
        </p:txBody>
      </p:sp>
    </p:spTree>
    <p:extLst>
      <p:ext uri="{BB962C8B-B14F-4D97-AF65-F5344CB8AC3E}">
        <p14:creationId xmlns:p14="http://schemas.microsoft.com/office/powerpoint/2010/main" val="375595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D0C45C-88F8-D5AF-AFB8-35A32983EA6F}"/>
              </a:ext>
            </a:extLst>
          </p:cNvPr>
          <p:cNvSpPr>
            <a:spLocks noGrp="1"/>
          </p:cNvSpPr>
          <p:nvPr>
            <p:ph type="title"/>
          </p:nvPr>
        </p:nvSpPr>
        <p:spPr>
          <a:xfrm>
            <a:off x="8549640" y="685800"/>
            <a:ext cx="3401568" cy="1737360"/>
          </a:xfrm>
        </p:spPr>
        <p:txBody>
          <a:bodyPr/>
          <a:lstStyle/>
          <a:p>
            <a:r>
              <a:rPr lang="en-US" dirty="0"/>
              <a:t>GUI man window</a:t>
            </a:r>
            <a:br>
              <a:rPr lang="en-US" dirty="0"/>
            </a:br>
            <a:r>
              <a:rPr lang="en-US" sz="2400" dirty="0"/>
              <a:t>Covid-19 Challenge</a:t>
            </a:r>
          </a:p>
        </p:txBody>
      </p:sp>
      <p:sp>
        <p:nvSpPr>
          <p:cNvPr id="4" name="Text Placeholder 3">
            <a:extLst>
              <a:ext uri="{FF2B5EF4-FFF2-40B4-BE49-F238E27FC236}">
                <a16:creationId xmlns="" xmlns:a16="http://schemas.microsoft.com/office/drawing/2014/main" id="{EEF20657-DE54-E2B6-C01B-49664B99762C}"/>
              </a:ext>
            </a:extLst>
          </p:cNvPr>
          <p:cNvSpPr>
            <a:spLocks noGrp="1"/>
          </p:cNvSpPr>
          <p:nvPr>
            <p:ph type="body" sz="half" idx="2"/>
          </p:nvPr>
        </p:nvSpPr>
        <p:spPr/>
        <p:txBody>
          <a:bodyPr>
            <a:normAutofit/>
          </a:bodyPr>
          <a:lstStyle/>
          <a:p>
            <a:pPr algn="just"/>
            <a:r>
              <a:rPr lang="en-US" sz="1600" dirty="0"/>
              <a:t>The user can choose to use live camera or local videos or images.</a:t>
            </a:r>
          </a:p>
        </p:txBody>
      </p:sp>
      <p:sp>
        <p:nvSpPr>
          <p:cNvPr id="5" name="Slide Number Placeholder 4">
            <a:extLst>
              <a:ext uri="{FF2B5EF4-FFF2-40B4-BE49-F238E27FC236}">
                <a16:creationId xmlns="" xmlns:a16="http://schemas.microsoft.com/office/drawing/2014/main" id="{49C5202D-2721-AE80-6C16-3DCF80E17E56}"/>
              </a:ext>
            </a:extLst>
          </p:cNvPr>
          <p:cNvSpPr>
            <a:spLocks noGrp="1"/>
          </p:cNvSpPr>
          <p:nvPr>
            <p:ph type="sldNum" sz="quarter" idx="12"/>
          </p:nvPr>
        </p:nvSpPr>
        <p:spPr/>
        <p:txBody>
          <a:bodyPr/>
          <a:lstStyle/>
          <a:p>
            <a:fld id="{81F8F5F5-12B4-494A-838B-CD18B0C4F30C}" type="slidenum">
              <a:rPr lang="en-US" smtClean="0"/>
              <a:t>25</a:t>
            </a:fld>
            <a:endParaRPr lang="en-US"/>
          </a:p>
        </p:txBody>
      </p:sp>
      <p:pic>
        <p:nvPicPr>
          <p:cNvPr id="6" name="Picture 5">
            <a:extLst>
              <a:ext uri="{FF2B5EF4-FFF2-40B4-BE49-F238E27FC236}">
                <a16:creationId xmlns="" xmlns:a16="http://schemas.microsoft.com/office/drawing/2014/main" id="{3F0FA0A4-258B-EF82-6264-413760C112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 y="685800"/>
            <a:ext cx="7405675" cy="5029200"/>
          </a:xfrm>
          <a:prstGeom prst="rect">
            <a:avLst/>
          </a:prstGeom>
          <a:noFill/>
          <a:ln>
            <a:noFill/>
          </a:ln>
        </p:spPr>
      </p:pic>
    </p:spTree>
    <p:extLst>
      <p:ext uri="{BB962C8B-B14F-4D97-AF65-F5344CB8AC3E}">
        <p14:creationId xmlns:p14="http://schemas.microsoft.com/office/powerpoint/2010/main" val="344748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49962A-6ED2-8215-4DFD-CDB23707F6FC}"/>
              </a:ext>
            </a:extLst>
          </p:cNvPr>
          <p:cNvSpPr>
            <a:spLocks noGrp="1"/>
          </p:cNvSpPr>
          <p:nvPr>
            <p:ph type="title"/>
          </p:nvPr>
        </p:nvSpPr>
        <p:spPr/>
        <p:txBody>
          <a:bodyPr/>
          <a:lstStyle/>
          <a:p>
            <a:r>
              <a:rPr lang="en-US" dirty="0"/>
              <a:t>Open Image Button</a:t>
            </a:r>
          </a:p>
        </p:txBody>
      </p:sp>
      <p:sp>
        <p:nvSpPr>
          <p:cNvPr id="4" name="Text Placeholder 3">
            <a:extLst>
              <a:ext uri="{FF2B5EF4-FFF2-40B4-BE49-F238E27FC236}">
                <a16:creationId xmlns="" xmlns:a16="http://schemas.microsoft.com/office/drawing/2014/main" id="{4A7923D3-4017-8071-99EE-0C55C4F20921}"/>
              </a:ext>
            </a:extLst>
          </p:cNvPr>
          <p:cNvSpPr>
            <a:spLocks noGrp="1"/>
          </p:cNvSpPr>
          <p:nvPr>
            <p:ph type="body" sz="half" idx="2"/>
          </p:nvPr>
        </p:nvSpPr>
        <p:spPr/>
        <p:txBody>
          <a:bodyPr>
            <a:normAutofit/>
          </a:bodyPr>
          <a:lstStyle/>
          <a:p>
            <a:pPr algn="just"/>
            <a:r>
              <a:rPr lang="en-US" sz="1600" dirty="0"/>
              <a:t>After clicking the image button a file dialog pops up to enable user to choose an image.</a:t>
            </a:r>
          </a:p>
        </p:txBody>
      </p:sp>
      <p:sp>
        <p:nvSpPr>
          <p:cNvPr id="5" name="Slide Number Placeholder 4">
            <a:extLst>
              <a:ext uri="{FF2B5EF4-FFF2-40B4-BE49-F238E27FC236}">
                <a16:creationId xmlns="" xmlns:a16="http://schemas.microsoft.com/office/drawing/2014/main" id="{E072258C-8962-8FDA-DCC4-E2068058C556}"/>
              </a:ext>
            </a:extLst>
          </p:cNvPr>
          <p:cNvSpPr>
            <a:spLocks noGrp="1"/>
          </p:cNvSpPr>
          <p:nvPr>
            <p:ph type="sldNum" sz="quarter" idx="12"/>
          </p:nvPr>
        </p:nvSpPr>
        <p:spPr/>
        <p:txBody>
          <a:bodyPr/>
          <a:lstStyle/>
          <a:p>
            <a:fld id="{81F8F5F5-12B4-494A-838B-CD18B0C4F30C}" type="slidenum">
              <a:rPr lang="en-US" smtClean="0"/>
              <a:t>26</a:t>
            </a:fld>
            <a:endParaRPr lang="en-US"/>
          </a:p>
        </p:txBody>
      </p:sp>
      <p:pic>
        <p:nvPicPr>
          <p:cNvPr id="6" name="Picture 5">
            <a:extLst>
              <a:ext uri="{FF2B5EF4-FFF2-40B4-BE49-F238E27FC236}">
                <a16:creationId xmlns="" xmlns:a16="http://schemas.microsoft.com/office/drawing/2014/main" id="{F8CF1CCA-9723-ABFD-3E25-5995F1F989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1" y="685800"/>
            <a:ext cx="7532996" cy="5029199"/>
          </a:xfrm>
          <a:prstGeom prst="rect">
            <a:avLst/>
          </a:prstGeom>
          <a:noFill/>
        </p:spPr>
      </p:pic>
    </p:spTree>
    <p:extLst>
      <p:ext uri="{BB962C8B-B14F-4D97-AF65-F5344CB8AC3E}">
        <p14:creationId xmlns:p14="http://schemas.microsoft.com/office/powerpoint/2010/main" val="994560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05F170-5281-BB6C-88A3-276238EDB60D}"/>
              </a:ext>
            </a:extLst>
          </p:cNvPr>
          <p:cNvSpPr>
            <a:spLocks noGrp="1"/>
          </p:cNvSpPr>
          <p:nvPr>
            <p:ph type="title"/>
          </p:nvPr>
        </p:nvSpPr>
        <p:spPr/>
        <p:txBody>
          <a:bodyPr/>
          <a:lstStyle/>
          <a:p>
            <a:r>
              <a:rPr lang="en-US" dirty="0"/>
              <a:t>Result</a:t>
            </a:r>
            <a:br>
              <a:rPr lang="en-US" dirty="0"/>
            </a:br>
            <a:r>
              <a:rPr lang="en-US" dirty="0"/>
              <a:t>image</a:t>
            </a:r>
          </a:p>
        </p:txBody>
      </p:sp>
      <p:sp>
        <p:nvSpPr>
          <p:cNvPr id="4" name="Text Placeholder 3">
            <a:extLst>
              <a:ext uri="{FF2B5EF4-FFF2-40B4-BE49-F238E27FC236}">
                <a16:creationId xmlns="" xmlns:a16="http://schemas.microsoft.com/office/drawing/2014/main" id="{ACCB7FBA-4657-FE06-5342-4B3F64C84977}"/>
              </a:ext>
            </a:extLst>
          </p:cNvPr>
          <p:cNvSpPr>
            <a:spLocks noGrp="1"/>
          </p:cNvSpPr>
          <p:nvPr>
            <p:ph type="body" sz="half" idx="2"/>
          </p:nvPr>
        </p:nvSpPr>
        <p:spPr/>
        <p:txBody>
          <a:bodyPr>
            <a:normAutofit/>
          </a:bodyPr>
          <a:lstStyle/>
          <a:p>
            <a:pPr algn="just"/>
            <a:r>
              <a:rPr lang="en-US" sz="1600" dirty="0"/>
              <a:t>After processing the image in the model the app shows the result and saves the result at the detections folder.</a:t>
            </a:r>
          </a:p>
        </p:txBody>
      </p:sp>
      <p:sp>
        <p:nvSpPr>
          <p:cNvPr id="5" name="Slide Number Placeholder 4">
            <a:extLst>
              <a:ext uri="{FF2B5EF4-FFF2-40B4-BE49-F238E27FC236}">
                <a16:creationId xmlns="" xmlns:a16="http://schemas.microsoft.com/office/drawing/2014/main" id="{588C7AC3-A1BB-199E-B583-0DD30370CC3C}"/>
              </a:ext>
            </a:extLst>
          </p:cNvPr>
          <p:cNvSpPr>
            <a:spLocks noGrp="1"/>
          </p:cNvSpPr>
          <p:nvPr>
            <p:ph type="sldNum" sz="quarter" idx="12"/>
          </p:nvPr>
        </p:nvSpPr>
        <p:spPr/>
        <p:txBody>
          <a:bodyPr/>
          <a:lstStyle/>
          <a:p>
            <a:fld id="{81F8F5F5-12B4-494A-838B-CD18B0C4F30C}" type="slidenum">
              <a:rPr lang="en-US" smtClean="0"/>
              <a:t>27</a:t>
            </a:fld>
            <a:endParaRPr lang="en-US"/>
          </a:p>
        </p:txBody>
      </p:sp>
      <p:pic>
        <p:nvPicPr>
          <p:cNvPr id="6" name="Picture 5">
            <a:extLst>
              <a:ext uri="{FF2B5EF4-FFF2-40B4-BE49-F238E27FC236}">
                <a16:creationId xmlns="" xmlns:a16="http://schemas.microsoft.com/office/drawing/2014/main" id="{62D58719-2CF0-A6DF-7A53-C048E8FBA4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 y="685800"/>
            <a:ext cx="7648743" cy="5029200"/>
          </a:xfrm>
          <a:prstGeom prst="rect">
            <a:avLst/>
          </a:prstGeom>
          <a:noFill/>
          <a:ln>
            <a:noFill/>
          </a:ln>
        </p:spPr>
      </p:pic>
    </p:spTree>
    <p:extLst>
      <p:ext uri="{BB962C8B-B14F-4D97-AF65-F5344CB8AC3E}">
        <p14:creationId xmlns:p14="http://schemas.microsoft.com/office/powerpoint/2010/main" val="221963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C18A4F-F6AC-8730-414B-F70E46964E66}"/>
              </a:ext>
            </a:extLst>
          </p:cNvPr>
          <p:cNvSpPr>
            <a:spLocks noGrp="1"/>
          </p:cNvSpPr>
          <p:nvPr>
            <p:ph type="title"/>
          </p:nvPr>
        </p:nvSpPr>
        <p:spPr/>
        <p:txBody>
          <a:bodyPr/>
          <a:lstStyle/>
          <a:p>
            <a:r>
              <a:rPr lang="en-US" dirty="0"/>
              <a:t>Open video Button</a:t>
            </a:r>
          </a:p>
        </p:txBody>
      </p:sp>
      <p:sp>
        <p:nvSpPr>
          <p:cNvPr id="4" name="Text Placeholder 3">
            <a:extLst>
              <a:ext uri="{FF2B5EF4-FFF2-40B4-BE49-F238E27FC236}">
                <a16:creationId xmlns="" xmlns:a16="http://schemas.microsoft.com/office/drawing/2014/main" id="{0BFEFFDD-CAEE-DB82-9705-DB885FE16C81}"/>
              </a:ext>
            </a:extLst>
          </p:cNvPr>
          <p:cNvSpPr>
            <a:spLocks noGrp="1"/>
          </p:cNvSpPr>
          <p:nvPr>
            <p:ph type="body" sz="half" idx="2"/>
          </p:nvPr>
        </p:nvSpPr>
        <p:spPr/>
        <p:txBody>
          <a:bodyPr/>
          <a:lstStyle/>
          <a:p>
            <a:pPr algn="just"/>
            <a:r>
              <a:rPr lang="en-US" sz="1600" dirty="0"/>
              <a:t>After clicking the video button a file dialog pops up to enable user to choose a local video.</a:t>
            </a:r>
          </a:p>
          <a:p>
            <a:endParaRPr lang="en-US" dirty="0"/>
          </a:p>
        </p:txBody>
      </p:sp>
      <p:sp>
        <p:nvSpPr>
          <p:cNvPr id="5" name="Slide Number Placeholder 4">
            <a:extLst>
              <a:ext uri="{FF2B5EF4-FFF2-40B4-BE49-F238E27FC236}">
                <a16:creationId xmlns="" xmlns:a16="http://schemas.microsoft.com/office/drawing/2014/main" id="{0E02149D-526E-D551-2EA5-DBE899BA21D9}"/>
              </a:ext>
            </a:extLst>
          </p:cNvPr>
          <p:cNvSpPr>
            <a:spLocks noGrp="1"/>
          </p:cNvSpPr>
          <p:nvPr>
            <p:ph type="sldNum" sz="quarter" idx="12"/>
          </p:nvPr>
        </p:nvSpPr>
        <p:spPr/>
        <p:txBody>
          <a:bodyPr/>
          <a:lstStyle/>
          <a:p>
            <a:fld id="{81F8F5F5-12B4-494A-838B-CD18B0C4F30C}" type="slidenum">
              <a:rPr lang="en-US" smtClean="0"/>
              <a:t>28</a:t>
            </a:fld>
            <a:endParaRPr lang="en-US"/>
          </a:p>
        </p:txBody>
      </p:sp>
      <p:pic>
        <p:nvPicPr>
          <p:cNvPr id="6" name="Picture 5">
            <a:extLst>
              <a:ext uri="{FF2B5EF4-FFF2-40B4-BE49-F238E27FC236}">
                <a16:creationId xmlns="" xmlns:a16="http://schemas.microsoft.com/office/drawing/2014/main" id="{AF7B3B67-BD00-7787-6E49-5A935F8B9D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 y="685800"/>
            <a:ext cx="7567721" cy="5029199"/>
          </a:xfrm>
          <a:prstGeom prst="rect">
            <a:avLst/>
          </a:prstGeom>
          <a:noFill/>
        </p:spPr>
      </p:pic>
    </p:spTree>
    <p:extLst>
      <p:ext uri="{BB962C8B-B14F-4D97-AF65-F5344CB8AC3E}">
        <p14:creationId xmlns:p14="http://schemas.microsoft.com/office/powerpoint/2010/main" val="160757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41967C-FBFE-37A4-B8AC-711F44898E2B}"/>
              </a:ext>
            </a:extLst>
          </p:cNvPr>
          <p:cNvSpPr>
            <a:spLocks noGrp="1"/>
          </p:cNvSpPr>
          <p:nvPr>
            <p:ph type="title"/>
          </p:nvPr>
        </p:nvSpPr>
        <p:spPr/>
        <p:txBody>
          <a:bodyPr/>
          <a:lstStyle/>
          <a:p>
            <a:r>
              <a:rPr lang="en-US" dirty="0"/>
              <a:t>Result</a:t>
            </a:r>
            <a:br>
              <a:rPr lang="en-US" dirty="0"/>
            </a:br>
            <a:r>
              <a:rPr lang="en-US" dirty="0"/>
              <a:t>video</a:t>
            </a:r>
          </a:p>
        </p:txBody>
      </p:sp>
      <p:sp>
        <p:nvSpPr>
          <p:cNvPr id="4" name="Text Placeholder 3">
            <a:extLst>
              <a:ext uri="{FF2B5EF4-FFF2-40B4-BE49-F238E27FC236}">
                <a16:creationId xmlns="" xmlns:a16="http://schemas.microsoft.com/office/drawing/2014/main" id="{395215EF-649E-8705-BC71-626B96A41287}"/>
              </a:ext>
            </a:extLst>
          </p:cNvPr>
          <p:cNvSpPr>
            <a:spLocks noGrp="1"/>
          </p:cNvSpPr>
          <p:nvPr>
            <p:ph type="body" sz="half" idx="2"/>
          </p:nvPr>
        </p:nvSpPr>
        <p:spPr/>
        <p:txBody>
          <a:bodyPr/>
          <a:lstStyle/>
          <a:p>
            <a:pPr algn="just"/>
            <a:r>
              <a:rPr lang="en-US" sz="1600" dirty="0"/>
              <a:t>After processing the video frame by frame in the model the app shows the result and saves the result in the detections folder.</a:t>
            </a:r>
          </a:p>
        </p:txBody>
      </p:sp>
      <p:sp>
        <p:nvSpPr>
          <p:cNvPr id="5" name="Slide Number Placeholder 4">
            <a:extLst>
              <a:ext uri="{FF2B5EF4-FFF2-40B4-BE49-F238E27FC236}">
                <a16:creationId xmlns="" xmlns:a16="http://schemas.microsoft.com/office/drawing/2014/main" id="{B7607DED-2954-CFCE-9646-71526399E287}"/>
              </a:ext>
            </a:extLst>
          </p:cNvPr>
          <p:cNvSpPr>
            <a:spLocks noGrp="1"/>
          </p:cNvSpPr>
          <p:nvPr>
            <p:ph type="sldNum" sz="quarter" idx="12"/>
          </p:nvPr>
        </p:nvSpPr>
        <p:spPr/>
        <p:txBody>
          <a:bodyPr/>
          <a:lstStyle/>
          <a:p>
            <a:fld id="{81F8F5F5-12B4-494A-838B-CD18B0C4F30C}" type="slidenum">
              <a:rPr lang="en-US" smtClean="0"/>
              <a:t>29</a:t>
            </a:fld>
            <a:endParaRPr lang="en-US"/>
          </a:p>
        </p:txBody>
      </p:sp>
      <p:pic>
        <p:nvPicPr>
          <p:cNvPr id="6" name="Picture 5">
            <a:extLst>
              <a:ext uri="{FF2B5EF4-FFF2-40B4-BE49-F238E27FC236}">
                <a16:creationId xmlns="" xmlns:a16="http://schemas.microsoft.com/office/drawing/2014/main" id="{D94EEB83-0145-E2B4-5596-650DCEABDD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 y="685800"/>
            <a:ext cx="7614019" cy="5029200"/>
          </a:xfrm>
          <a:prstGeom prst="rect">
            <a:avLst/>
          </a:prstGeom>
          <a:noFill/>
          <a:ln>
            <a:noFill/>
          </a:ln>
        </p:spPr>
      </p:pic>
    </p:spTree>
    <p:extLst>
      <p:ext uri="{BB962C8B-B14F-4D97-AF65-F5344CB8AC3E}">
        <p14:creationId xmlns:p14="http://schemas.microsoft.com/office/powerpoint/2010/main" val="309280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70456E-03BB-2707-3EFE-9043C1062872}"/>
              </a:ext>
            </a:extLst>
          </p:cNvPr>
          <p:cNvSpPr>
            <a:spLocks noGrp="1"/>
          </p:cNvSpPr>
          <p:nvPr>
            <p:ph type="title"/>
          </p:nvPr>
        </p:nvSpPr>
        <p:spPr/>
        <p:txBody>
          <a:bodyPr>
            <a:normAutofit/>
          </a:bodyPr>
          <a:lstStyle/>
          <a:p>
            <a:pPr algn="ctr"/>
            <a:r>
              <a:rPr lang="en-US" sz="8000" dirty="0"/>
              <a:t>Project team</a:t>
            </a:r>
          </a:p>
        </p:txBody>
      </p:sp>
      <p:sp>
        <p:nvSpPr>
          <p:cNvPr id="3" name="Content Placeholder 2">
            <a:extLst>
              <a:ext uri="{FF2B5EF4-FFF2-40B4-BE49-F238E27FC236}">
                <a16:creationId xmlns="" xmlns:a16="http://schemas.microsoft.com/office/drawing/2014/main" id="{9B9A850D-4996-0AB8-5F5B-83C27AF4E1BF}"/>
              </a:ext>
            </a:extLst>
          </p:cNvPr>
          <p:cNvSpPr>
            <a:spLocks noGrp="1"/>
          </p:cNvSpPr>
          <p:nvPr>
            <p:ph idx="1"/>
          </p:nvPr>
        </p:nvSpPr>
        <p:spPr/>
        <p:txBody>
          <a:bodyPr>
            <a:normAutofit lnSpcReduction="10000"/>
          </a:bodyPr>
          <a:lstStyle/>
          <a:p>
            <a:pPr marL="342900" indent="-342900" algn="justLow">
              <a:lnSpc>
                <a:spcPct val="150000"/>
              </a:lnSpc>
              <a:buFont typeface="+mj-lt"/>
              <a:buAutoNum type="arabicPeriod"/>
            </a:pPr>
            <a:r>
              <a:rPr lang="en-US" sz="2400"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Ahmed Ayman Ahmed Ahmed</a:t>
            </a:r>
            <a:endParaRPr lang="en-US" sz="2400" dirty="0">
              <a:solidFill>
                <a:schemeClr val="accent1">
                  <a:lumMod val="50000"/>
                </a:schemeClr>
              </a:solidFill>
              <a:latin typeface="Times New Roman" panose="02020603050405020304" pitchFamily="18" charset="0"/>
              <a:ea typeface="Times New Roman" panose="02020603050405020304" pitchFamily="18" charset="0"/>
            </a:endParaRPr>
          </a:p>
          <a:p>
            <a:pPr marL="342900" indent="-342900" algn="justLow">
              <a:lnSpc>
                <a:spcPct val="150000"/>
              </a:lnSpc>
              <a:buFont typeface="+mj-lt"/>
              <a:buAutoNum type="arabicPeriod"/>
            </a:pPr>
            <a:r>
              <a:rPr lang="en-US" sz="2400"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Amgad Saber Gaber Esmail</a:t>
            </a:r>
            <a:endParaRPr lang="en-US" sz="2400" dirty="0">
              <a:solidFill>
                <a:schemeClr val="accent1">
                  <a:lumMod val="50000"/>
                </a:schemeClr>
              </a:solidFill>
              <a:latin typeface="Times New Roman" panose="02020603050405020304" pitchFamily="18" charset="0"/>
              <a:ea typeface="Times New Roman" panose="02020603050405020304" pitchFamily="18" charset="0"/>
            </a:endParaRPr>
          </a:p>
          <a:p>
            <a:pPr marL="342900" indent="-342900" algn="justLow">
              <a:lnSpc>
                <a:spcPct val="150000"/>
              </a:lnSpc>
              <a:buFont typeface="+mj-lt"/>
              <a:buAutoNum type="arabicPeriod"/>
            </a:pPr>
            <a:r>
              <a:rPr lang="en-US" sz="2400"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Bassam Mohamed Ghoneimy Elabassy</a:t>
            </a:r>
            <a:endParaRPr lang="en-US" sz="2400" dirty="0">
              <a:solidFill>
                <a:schemeClr val="accent1">
                  <a:lumMod val="50000"/>
                </a:schemeClr>
              </a:solidFill>
              <a:latin typeface="Times New Roman" panose="02020603050405020304" pitchFamily="18" charset="0"/>
              <a:ea typeface="Times New Roman" panose="02020603050405020304" pitchFamily="18" charset="0"/>
            </a:endParaRPr>
          </a:p>
          <a:p>
            <a:pPr marL="342900" indent="-342900" algn="justLow">
              <a:lnSpc>
                <a:spcPct val="150000"/>
              </a:lnSpc>
              <a:buFont typeface="+mj-lt"/>
              <a:buAutoNum type="arabicPeriod"/>
            </a:pPr>
            <a:r>
              <a:rPr lang="en-US" sz="2400"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Eslam Ashraf Abdul-Razeq Hassan Elsawy</a:t>
            </a:r>
            <a:endParaRPr lang="en-US" sz="2400" dirty="0">
              <a:solidFill>
                <a:schemeClr val="accent1">
                  <a:lumMod val="50000"/>
                </a:schemeClr>
              </a:solidFill>
              <a:latin typeface="Times New Roman" panose="02020603050405020304" pitchFamily="18" charset="0"/>
              <a:ea typeface="Times New Roman" panose="02020603050405020304" pitchFamily="18" charset="0"/>
            </a:endParaRPr>
          </a:p>
          <a:p>
            <a:pPr marL="342900" indent="-342900" algn="justLow">
              <a:lnSpc>
                <a:spcPct val="150000"/>
              </a:lnSpc>
              <a:buFont typeface="+mj-lt"/>
              <a:buAutoNum type="arabicPeriod"/>
            </a:pPr>
            <a:r>
              <a:rPr lang="en-US" sz="2400"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Hazem Moahmmed Abbas Sayed</a:t>
            </a:r>
            <a:endParaRPr lang="en-US" sz="2400" dirty="0">
              <a:solidFill>
                <a:schemeClr val="accent1">
                  <a:lumMod val="50000"/>
                </a:schemeClr>
              </a:solidFill>
              <a:latin typeface="Times New Roman" panose="02020603050405020304" pitchFamily="18" charset="0"/>
              <a:ea typeface="Times New Roman" panose="02020603050405020304" pitchFamily="18" charset="0"/>
            </a:endParaRPr>
          </a:p>
          <a:p>
            <a:pPr marL="342900" indent="-342900" algn="justLow">
              <a:lnSpc>
                <a:spcPct val="150000"/>
              </a:lnSpc>
              <a:buFont typeface="+mj-lt"/>
              <a:buAutoNum type="arabicPeriod"/>
            </a:pPr>
            <a:r>
              <a:rPr lang="en-US" sz="2400"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Osama Mohammed Abdelfattah</a:t>
            </a:r>
            <a:endParaRPr lang="en-US" sz="2400" dirty="0">
              <a:solidFill>
                <a:schemeClr val="accent1">
                  <a:lumMod val="50000"/>
                </a:schemeClr>
              </a:solidFill>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F8254FF6-8CAF-12DA-24C4-EB309364FDE5}"/>
              </a:ext>
            </a:extLst>
          </p:cNvPr>
          <p:cNvSpPr>
            <a:spLocks noGrp="1"/>
          </p:cNvSpPr>
          <p:nvPr>
            <p:ph type="sldNum" sz="quarter" idx="12"/>
          </p:nvPr>
        </p:nvSpPr>
        <p:spPr/>
        <p:txBody>
          <a:bodyPr/>
          <a:lstStyle/>
          <a:p>
            <a:fld id="{81F8F5F5-12B4-494A-838B-CD18B0C4F30C}" type="slidenum">
              <a:rPr lang="en-US" smtClean="0"/>
              <a:t>3</a:t>
            </a:fld>
            <a:endParaRPr lang="en-US"/>
          </a:p>
        </p:txBody>
      </p:sp>
    </p:spTree>
    <p:extLst>
      <p:ext uri="{BB962C8B-B14F-4D97-AF65-F5344CB8AC3E}">
        <p14:creationId xmlns:p14="http://schemas.microsoft.com/office/powerpoint/2010/main" val="19026567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8EDAB1-DA7B-4EA2-5A14-A4DC3A3CFD05}"/>
              </a:ext>
            </a:extLst>
          </p:cNvPr>
          <p:cNvSpPr>
            <a:spLocks noGrp="1"/>
          </p:cNvSpPr>
          <p:nvPr>
            <p:ph type="title"/>
          </p:nvPr>
        </p:nvSpPr>
        <p:spPr/>
        <p:txBody>
          <a:bodyPr/>
          <a:lstStyle/>
          <a:p>
            <a:r>
              <a:rPr lang="en-US" dirty="0"/>
              <a:t>Result</a:t>
            </a:r>
            <a:br>
              <a:rPr lang="en-US" dirty="0"/>
            </a:br>
            <a:r>
              <a:rPr lang="en-US" dirty="0"/>
              <a:t>Web cam</a:t>
            </a:r>
          </a:p>
        </p:txBody>
      </p:sp>
      <p:sp>
        <p:nvSpPr>
          <p:cNvPr id="4" name="Text Placeholder 3">
            <a:extLst>
              <a:ext uri="{FF2B5EF4-FFF2-40B4-BE49-F238E27FC236}">
                <a16:creationId xmlns="" xmlns:a16="http://schemas.microsoft.com/office/drawing/2014/main" id="{A6A9A0DE-349C-13B4-D4C8-417B61ED26D2}"/>
              </a:ext>
            </a:extLst>
          </p:cNvPr>
          <p:cNvSpPr>
            <a:spLocks noGrp="1"/>
          </p:cNvSpPr>
          <p:nvPr>
            <p:ph type="body" sz="half" idx="2"/>
          </p:nvPr>
        </p:nvSpPr>
        <p:spPr/>
        <p:txBody>
          <a:bodyPr/>
          <a:lstStyle/>
          <a:p>
            <a:pPr algn="just"/>
            <a:r>
              <a:rPr lang="en-US" sz="1600" dirty="0"/>
              <a:t>After processing the Web cam input frame by frame in the model the app shows the result and saves the result  in the detections folder.</a:t>
            </a:r>
          </a:p>
          <a:p>
            <a:endParaRPr lang="en-US" dirty="0"/>
          </a:p>
        </p:txBody>
      </p:sp>
      <p:sp>
        <p:nvSpPr>
          <p:cNvPr id="5" name="Slide Number Placeholder 4">
            <a:extLst>
              <a:ext uri="{FF2B5EF4-FFF2-40B4-BE49-F238E27FC236}">
                <a16:creationId xmlns="" xmlns:a16="http://schemas.microsoft.com/office/drawing/2014/main" id="{B3E6832D-C32F-EDEF-D0CB-E6776B440C39}"/>
              </a:ext>
            </a:extLst>
          </p:cNvPr>
          <p:cNvSpPr>
            <a:spLocks noGrp="1"/>
          </p:cNvSpPr>
          <p:nvPr>
            <p:ph type="sldNum" sz="quarter" idx="12"/>
          </p:nvPr>
        </p:nvSpPr>
        <p:spPr/>
        <p:txBody>
          <a:bodyPr/>
          <a:lstStyle/>
          <a:p>
            <a:fld id="{81F8F5F5-12B4-494A-838B-CD18B0C4F30C}" type="slidenum">
              <a:rPr lang="en-US" smtClean="0"/>
              <a:t>30</a:t>
            </a:fld>
            <a:endParaRPr lang="en-US"/>
          </a:p>
        </p:txBody>
      </p:sp>
      <p:pic>
        <p:nvPicPr>
          <p:cNvPr id="6" name="Picture 5">
            <a:extLst>
              <a:ext uri="{FF2B5EF4-FFF2-40B4-BE49-F238E27FC236}">
                <a16:creationId xmlns="" xmlns:a16="http://schemas.microsoft.com/office/drawing/2014/main" id="{B075A189-BCEA-C7ED-8563-3A80825AF9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 y="685800"/>
            <a:ext cx="7590869" cy="5029200"/>
          </a:xfrm>
          <a:prstGeom prst="rect">
            <a:avLst/>
          </a:prstGeom>
          <a:noFill/>
          <a:ln>
            <a:noFill/>
          </a:ln>
        </p:spPr>
      </p:pic>
    </p:spTree>
    <p:extLst>
      <p:ext uri="{BB962C8B-B14F-4D97-AF65-F5344CB8AC3E}">
        <p14:creationId xmlns:p14="http://schemas.microsoft.com/office/powerpoint/2010/main" val="3505522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2AA4E5-C7C2-C36F-9384-5F2E7FAB3F7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 xmlns:a16="http://schemas.microsoft.com/office/drawing/2014/main" id="{ECF4229A-92C6-5E47-3A5C-51B4F5E770A9}"/>
              </a:ext>
            </a:extLst>
          </p:cNvPr>
          <p:cNvSpPr>
            <a:spLocks noGrp="1"/>
          </p:cNvSpPr>
          <p:nvPr>
            <p:ph idx="1"/>
          </p:nvPr>
        </p:nvSpPr>
        <p:spPr/>
        <p:txBody>
          <a:bodyPr>
            <a:normAutofit/>
          </a:bodyPr>
          <a:lstStyle/>
          <a:p>
            <a:pPr algn="just"/>
            <a:r>
              <a:rPr lang="en-US" sz="2600" dirty="0">
                <a:solidFill>
                  <a:schemeClr val="accent1">
                    <a:lumMod val="50000"/>
                  </a:schemeClr>
                </a:solidFill>
                <a:latin typeface="Calibri" panose="020F0502020204030204" pitchFamily="34" charset="0"/>
                <a:cs typeface="Arial" panose="020B0604020202020204" pitchFamily="34" charset="0"/>
              </a:rPr>
              <a:t>Precautionary measures detection system to face the spread of infectious diseases is a detection application for the faculties of the departments which was developed to help in detecting the people who wear mask and don’t wear it and wear it in wrong way that help for preventing spread of COVID-19 virus and other viruses when applying the precautionary measures. </a:t>
            </a:r>
          </a:p>
          <a:p>
            <a:pPr algn="just"/>
            <a:r>
              <a:rPr lang="en-US" sz="2600" dirty="0">
                <a:solidFill>
                  <a:schemeClr val="accent1">
                    <a:lumMod val="50000"/>
                  </a:schemeClr>
                </a:solidFill>
                <a:latin typeface="Calibri" panose="020F0502020204030204" pitchFamily="34" charset="0"/>
                <a:cs typeface="Arial" panose="020B0604020202020204" pitchFamily="34" charset="0"/>
              </a:rPr>
              <a:t>It is also helpful application for crowded places that requires that all people wearing their own mask. </a:t>
            </a:r>
          </a:p>
        </p:txBody>
      </p:sp>
      <p:sp>
        <p:nvSpPr>
          <p:cNvPr id="4" name="Slide Number Placeholder 3">
            <a:extLst>
              <a:ext uri="{FF2B5EF4-FFF2-40B4-BE49-F238E27FC236}">
                <a16:creationId xmlns="" xmlns:a16="http://schemas.microsoft.com/office/drawing/2014/main" id="{B9932CA1-22BF-0684-8A83-48F26F1A1A7C}"/>
              </a:ext>
            </a:extLst>
          </p:cNvPr>
          <p:cNvSpPr>
            <a:spLocks noGrp="1"/>
          </p:cNvSpPr>
          <p:nvPr>
            <p:ph type="sldNum" sz="quarter" idx="12"/>
          </p:nvPr>
        </p:nvSpPr>
        <p:spPr/>
        <p:txBody>
          <a:bodyPr/>
          <a:lstStyle/>
          <a:p>
            <a:fld id="{81F8F5F5-12B4-494A-838B-CD18B0C4F30C}" type="slidenum">
              <a:rPr lang="en-US" smtClean="0"/>
              <a:t>31</a:t>
            </a:fld>
            <a:endParaRPr lang="en-US"/>
          </a:p>
        </p:txBody>
      </p:sp>
    </p:spTree>
    <p:extLst>
      <p:ext uri="{BB962C8B-B14F-4D97-AF65-F5344CB8AC3E}">
        <p14:creationId xmlns:p14="http://schemas.microsoft.com/office/powerpoint/2010/main" val="375391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CE632E-F197-500B-4A0C-88B9C831996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 xmlns:a16="http://schemas.microsoft.com/office/drawing/2014/main" id="{22D834F9-53BD-134B-E373-BC2CBEBF1796}"/>
              </a:ext>
            </a:extLst>
          </p:cNvPr>
          <p:cNvSpPr>
            <a:spLocks noGrp="1"/>
          </p:cNvSpPr>
          <p:nvPr>
            <p:ph idx="1"/>
          </p:nvPr>
        </p:nvSpPr>
        <p:spPr/>
        <p:txBody>
          <a:bodyPr/>
          <a:lstStyle/>
          <a:p>
            <a:pPr algn="just"/>
            <a:r>
              <a:rPr lang="en-US" sz="2600" dirty="0">
                <a:solidFill>
                  <a:schemeClr val="accent1">
                    <a:lumMod val="50000"/>
                  </a:schemeClr>
                </a:solidFill>
                <a:latin typeface="Calibri" panose="020F0502020204030204" pitchFamily="34" charset="0"/>
                <a:cs typeface="Arial" panose="020B0604020202020204" pitchFamily="34" charset="0"/>
              </a:rPr>
              <a:t>Developing the application and make it better that can be used in wider places</a:t>
            </a:r>
          </a:p>
          <a:p>
            <a:pPr algn="just"/>
            <a:r>
              <a:rPr lang="en-US" sz="2600" dirty="0">
                <a:solidFill>
                  <a:schemeClr val="accent1">
                    <a:lumMod val="50000"/>
                  </a:schemeClr>
                </a:solidFill>
                <a:latin typeface="Calibri" panose="020F0502020204030204" pitchFamily="34" charset="0"/>
                <a:cs typeface="Arial" panose="020B0604020202020204" pitchFamily="34" charset="0"/>
              </a:rPr>
              <a:t>Increase the dataset to increase the performance of the application. </a:t>
            </a:r>
          </a:p>
          <a:p>
            <a:pPr algn="just"/>
            <a:r>
              <a:rPr lang="en-US" sz="2600" dirty="0">
                <a:solidFill>
                  <a:schemeClr val="accent1">
                    <a:lumMod val="50000"/>
                  </a:schemeClr>
                </a:solidFill>
                <a:latin typeface="Calibri" panose="020F0502020204030204" pitchFamily="34" charset="0"/>
                <a:cs typeface="Arial" panose="020B0604020202020204" pitchFamily="34" charset="0"/>
              </a:rPr>
              <a:t>Develop it on specialized devices that make it useful in places prone to mixing.</a:t>
            </a:r>
            <a:endParaRPr lang="ar-EG" sz="2600">
              <a:solidFill>
                <a:schemeClr val="accent1">
                  <a:lumMod val="50000"/>
                </a:schemeClr>
              </a:solidFill>
              <a:latin typeface="Calibri" panose="020F0502020204030204" pitchFamily="34" charset="0"/>
              <a:cs typeface="Arial" panose="020B0604020202020204" pitchFamily="34" charset="0"/>
            </a:endParaRPr>
          </a:p>
          <a:p>
            <a:pPr algn="just"/>
            <a:r>
              <a:rPr lang="en-US" sz="2600" dirty="0">
                <a:solidFill>
                  <a:schemeClr val="accent1">
                    <a:lumMod val="50000"/>
                  </a:schemeClr>
                </a:solidFill>
                <a:latin typeface="Calibri" panose="020F0502020204030204" pitchFamily="34" charset="0"/>
                <a:cs typeface="Arial" panose="020B0604020202020204" pitchFamily="34" charset="0"/>
              </a:rPr>
              <a:t>Adding more advanced options in the application that make it easier to use and more efficient. </a:t>
            </a:r>
          </a:p>
          <a:p>
            <a:pPr algn="just"/>
            <a:r>
              <a:rPr lang="en-US" sz="2600" dirty="0">
                <a:solidFill>
                  <a:schemeClr val="accent1">
                    <a:lumMod val="50000"/>
                  </a:schemeClr>
                </a:solidFill>
                <a:latin typeface="Calibri" panose="020F0502020204030204" pitchFamily="34" charset="0"/>
                <a:cs typeface="Arial" panose="020B0604020202020204" pitchFamily="34" charset="0"/>
              </a:rPr>
              <a:t>Enable users to interact with the application without learning computer science and no need to learn how to deal with software. </a:t>
            </a:r>
          </a:p>
          <a:p>
            <a:endParaRPr lang="en-US" dirty="0"/>
          </a:p>
        </p:txBody>
      </p:sp>
      <p:sp>
        <p:nvSpPr>
          <p:cNvPr id="4" name="Slide Number Placeholder 3">
            <a:extLst>
              <a:ext uri="{FF2B5EF4-FFF2-40B4-BE49-F238E27FC236}">
                <a16:creationId xmlns="" xmlns:a16="http://schemas.microsoft.com/office/drawing/2014/main" id="{2AD4DF2D-9299-D958-3C93-B8314401ED8A}"/>
              </a:ext>
            </a:extLst>
          </p:cNvPr>
          <p:cNvSpPr>
            <a:spLocks noGrp="1"/>
          </p:cNvSpPr>
          <p:nvPr>
            <p:ph type="sldNum" sz="quarter" idx="12"/>
          </p:nvPr>
        </p:nvSpPr>
        <p:spPr/>
        <p:txBody>
          <a:bodyPr/>
          <a:lstStyle/>
          <a:p>
            <a:fld id="{81F8F5F5-12B4-494A-838B-CD18B0C4F30C}" type="slidenum">
              <a:rPr lang="en-US" smtClean="0"/>
              <a:t>32</a:t>
            </a:fld>
            <a:endParaRPr lang="en-US"/>
          </a:p>
        </p:txBody>
      </p:sp>
    </p:spTree>
    <p:extLst>
      <p:ext uri="{BB962C8B-B14F-4D97-AF65-F5344CB8AC3E}">
        <p14:creationId xmlns:p14="http://schemas.microsoft.com/office/powerpoint/2010/main" val="363222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3433FB-AD77-C7C3-42F8-57CEE7103F69}"/>
              </a:ext>
            </a:extLst>
          </p:cNvPr>
          <p:cNvSpPr>
            <a:spLocks noGrp="1"/>
          </p:cNvSpPr>
          <p:nvPr>
            <p:ph type="title"/>
          </p:nvPr>
        </p:nvSpPr>
        <p:spPr/>
        <p:txBody>
          <a:bodyPr/>
          <a:lstStyle/>
          <a:p>
            <a:r>
              <a:rPr lang="en-US" dirty="0"/>
              <a:t>Tools &amp; libraries</a:t>
            </a:r>
          </a:p>
        </p:txBody>
      </p:sp>
      <p:sp>
        <p:nvSpPr>
          <p:cNvPr id="3" name="Content Placeholder 2">
            <a:extLst>
              <a:ext uri="{FF2B5EF4-FFF2-40B4-BE49-F238E27FC236}">
                <a16:creationId xmlns="" xmlns:a16="http://schemas.microsoft.com/office/drawing/2014/main" id="{871F8B43-B8DF-7474-8B35-35550969FEEF}"/>
              </a:ext>
            </a:extLst>
          </p:cNvPr>
          <p:cNvSpPr>
            <a:spLocks noGrp="1"/>
          </p:cNvSpPr>
          <p:nvPr>
            <p:ph idx="1"/>
          </p:nvPr>
        </p:nvSpPr>
        <p:spPr>
          <a:xfrm>
            <a:off x="1069848" y="2121408"/>
            <a:ext cx="10058400" cy="4151376"/>
          </a:xfrm>
        </p:spPr>
        <p:txBody>
          <a:bodyPr>
            <a:normAutofit lnSpcReduction="10000"/>
          </a:bodyPr>
          <a:lstStyle/>
          <a:p>
            <a:r>
              <a:rPr lang="en-US" dirty="0"/>
              <a:t>Kaggle</a:t>
            </a:r>
          </a:p>
          <a:p>
            <a:r>
              <a:rPr lang="en-US" dirty="0"/>
              <a:t>Roboflow</a:t>
            </a:r>
          </a:p>
          <a:p>
            <a:r>
              <a:rPr lang="en-US" dirty="0"/>
              <a:t>Google Colab </a:t>
            </a:r>
          </a:p>
          <a:p>
            <a:r>
              <a:rPr lang="en-US" dirty="0"/>
              <a:t>PyCharm</a:t>
            </a:r>
          </a:p>
          <a:p>
            <a:r>
              <a:rPr lang="en-US" dirty="0"/>
              <a:t>Python 3.10</a:t>
            </a:r>
          </a:p>
          <a:p>
            <a:r>
              <a:rPr lang="en-US" dirty="0"/>
              <a:t>Open CV</a:t>
            </a:r>
          </a:p>
          <a:p>
            <a:r>
              <a:rPr lang="en-US" dirty="0"/>
              <a:t>TKINTER</a:t>
            </a:r>
          </a:p>
          <a:p>
            <a:r>
              <a:rPr lang="en-US" dirty="0"/>
              <a:t>Torch</a:t>
            </a:r>
          </a:p>
          <a:p>
            <a:r>
              <a:rPr lang="en-US" dirty="0"/>
              <a:t>OS</a:t>
            </a:r>
          </a:p>
          <a:p>
            <a:r>
              <a:rPr lang="en-US" dirty="0"/>
              <a:t>NumPy</a:t>
            </a:r>
          </a:p>
        </p:txBody>
      </p:sp>
      <p:sp>
        <p:nvSpPr>
          <p:cNvPr id="4" name="Slide Number Placeholder 3">
            <a:extLst>
              <a:ext uri="{FF2B5EF4-FFF2-40B4-BE49-F238E27FC236}">
                <a16:creationId xmlns="" xmlns:a16="http://schemas.microsoft.com/office/drawing/2014/main" id="{57D7B034-E86A-BCEB-97F4-6F6E2BE962DA}"/>
              </a:ext>
            </a:extLst>
          </p:cNvPr>
          <p:cNvSpPr>
            <a:spLocks noGrp="1"/>
          </p:cNvSpPr>
          <p:nvPr>
            <p:ph type="sldNum" sz="quarter" idx="12"/>
          </p:nvPr>
        </p:nvSpPr>
        <p:spPr/>
        <p:txBody>
          <a:bodyPr/>
          <a:lstStyle/>
          <a:p>
            <a:fld id="{81F8F5F5-12B4-494A-838B-CD18B0C4F30C}" type="slidenum">
              <a:rPr lang="en-US" smtClean="0"/>
              <a:t>33</a:t>
            </a:fld>
            <a:endParaRPr lang="en-US"/>
          </a:p>
        </p:txBody>
      </p:sp>
    </p:spTree>
    <p:extLst>
      <p:ext uri="{BB962C8B-B14F-4D97-AF65-F5344CB8AC3E}">
        <p14:creationId xmlns:p14="http://schemas.microsoft.com/office/powerpoint/2010/main" val="3359239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8DE792-02A6-02AF-4B74-9A9E1D4B075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 xmlns:a16="http://schemas.microsoft.com/office/drawing/2014/main" id="{99B9268D-46C3-A6DB-70A3-2439F93D3BD1}"/>
              </a:ext>
            </a:extLst>
          </p:cNvPr>
          <p:cNvSpPr>
            <a:spLocks noGrp="1"/>
          </p:cNvSpPr>
          <p:nvPr>
            <p:ph idx="1"/>
          </p:nvPr>
        </p:nvSpPr>
        <p:spPr/>
        <p:txBody>
          <a:bodyPr/>
          <a:lstStyle/>
          <a:p>
            <a:r>
              <a:rPr lang="en-US" dirty="0"/>
              <a:t>[1]	C.  Szegedy  et  al.,  “Going  Deeper  with Convolutions,” 2015, doi: 10.1002/jctb.4820</a:t>
            </a:r>
          </a:p>
          <a:p>
            <a:pPr marL="0" indent="0">
              <a:buNone/>
            </a:pPr>
            <a:endParaRPr lang="en-US" dirty="0"/>
          </a:p>
          <a:p>
            <a:r>
              <a:rPr lang="en-US" dirty="0"/>
              <a:t>[2]	Girshick, Ross. "Fast r-cnn." Proceedings of the IEEE international conference on computer vision. 2015.</a:t>
            </a:r>
          </a:p>
          <a:p>
            <a:pPr marL="0" indent="0">
              <a:buNone/>
            </a:pPr>
            <a:endParaRPr lang="en-US" dirty="0"/>
          </a:p>
          <a:p>
            <a:r>
              <a:rPr lang="en-US" dirty="0"/>
              <a:t>[3]	Zeiler, Matthew D., and Rob Fergus. "Visualizing and understanding convolutional networks." In European conference on computer vision, pp. 818-833. springer, Cham, 2014.</a:t>
            </a:r>
            <a:endParaRPr lang="ar-EG" dirty="0"/>
          </a:p>
        </p:txBody>
      </p:sp>
      <p:sp>
        <p:nvSpPr>
          <p:cNvPr id="4" name="Slide Number Placeholder 3">
            <a:extLst>
              <a:ext uri="{FF2B5EF4-FFF2-40B4-BE49-F238E27FC236}">
                <a16:creationId xmlns="" xmlns:a16="http://schemas.microsoft.com/office/drawing/2014/main" id="{01DF76C3-65D7-D960-AF91-25FB73762D0F}"/>
              </a:ext>
            </a:extLst>
          </p:cNvPr>
          <p:cNvSpPr>
            <a:spLocks noGrp="1"/>
          </p:cNvSpPr>
          <p:nvPr>
            <p:ph type="sldNum" sz="quarter" idx="12"/>
          </p:nvPr>
        </p:nvSpPr>
        <p:spPr/>
        <p:txBody>
          <a:bodyPr/>
          <a:lstStyle/>
          <a:p>
            <a:fld id="{81F8F5F5-12B4-494A-838B-CD18B0C4F30C}" type="slidenum">
              <a:rPr lang="en-US" smtClean="0"/>
              <a:t>34</a:t>
            </a:fld>
            <a:endParaRPr lang="en-US"/>
          </a:p>
        </p:txBody>
      </p:sp>
    </p:spTree>
    <p:extLst>
      <p:ext uri="{BB962C8B-B14F-4D97-AF65-F5344CB8AC3E}">
        <p14:creationId xmlns:p14="http://schemas.microsoft.com/office/powerpoint/2010/main" val="4119136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3CDEC-19D8-6DE8-B858-D7E0727CFA8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 xmlns:a16="http://schemas.microsoft.com/office/drawing/2014/main" id="{3537C2AF-74D2-4CE4-C1D9-FA88F030136B}"/>
              </a:ext>
            </a:extLst>
          </p:cNvPr>
          <p:cNvSpPr>
            <a:spLocks noGrp="1"/>
          </p:cNvSpPr>
          <p:nvPr>
            <p:ph idx="1"/>
          </p:nvPr>
        </p:nvSpPr>
        <p:spPr/>
        <p:txBody>
          <a:bodyPr/>
          <a:lstStyle/>
          <a:p>
            <a:pPr marL="182880" marR="0" lvl="0" indent="-182880" algn="just" defTabSz="914400" rtl="0" eaLnBrk="1" fontAlgn="auto" latinLnBrk="0" hangingPunct="1">
              <a:lnSpc>
                <a:spcPct val="150000"/>
              </a:lnSpc>
              <a:spcBef>
                <a:spcPts val="1200"/>
              </a:spcBef>
              <a:spcAft>
                <a:spcPts val="0"/>
              </a:spcAft>
              <a:buClr>
                <a:srgbClr val="1CADE4">
                  <a:lumMod val="75000"/>
                </a:srgbClr>
              </a:buClr>
              <a:buSzPct val="85000"/>
              <a:buFont typeface="Wingdings" pitchFamily="2" charset="2"/>
              <a:buChar char="§"/>
              <a:tabLst>
                <a:tab pos="457200" algn="l"/>
              </a:tabLst>
              <a:defRPr/>
            </a:pPr>
            <a:r>
              <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[4]</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a:t>
            </a:r>
            <a:r>
              <a:rPr kumimoji="0" lang="en-US" sz="2000"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2"/>
              </a:rPr>
              <a:t>Jump up to:</a:t>
            </a:r>
            <a:r>
              <a:rPr kumimoji="0" lang="en-US" sz="2000" b="1" i="1" u="sng" strike="noStrike" kern="1200" cap="none" spc="0" normalizeH="0" baseline="3000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2"/>
              </a:rPr>
              <a:t>a</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a:t>
            </a:r>
            <a:r>
              <a:rPr kumimoji="0" lang="en-US" sz="2000" b="1" i="1" u="sng" strike="noStrike" kern="1200" cap="none" spc="0" normalizeH="0" baseline="3000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3"/>
              </a:rPr>
              <a:t>b</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Prechelt, Lutz; Geneviève B. Orr (2012-01-01). "Early Stopping — But When?". In Grégoire Montavon; </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4" tooltip="Klaus-Robert Müller"/>
              </a:rPr>
              <a:t>Klaus-Robert Müller</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(eds.). </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5"/>
              </a:rPr>
              <a:t>Neural Networks: Tricks of the Trade</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Lecture Notes in Computer Science. Springer Berlin Heidelberg. pp. </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6"/>
              </a:rPr>
              <a:t>53</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–67. </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7" tooltip="Doi (identifier)"/>
              </a:rPr>
              <a:t>doi</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8"/>
              </a:rPr>
              <a:t>10.1007/978-3-642-35289-8_5</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9" tooltip="ISBN (identifier)"/>
              </a:rPr>
              <a:t>ISBN</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a:t>
            </a:r>
            <a:r>
              <a:rPr kumimoji="0" lang="en-US" sz="2000" b="0" i="1"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10" tooltip="Special:BookSources/978-3-642-35289-8"/>
              </a:rPr>
              <a:t>978-3-642-35289-8</a:t>
            </a:r>
            <a:r>
              <a:rPr kumimoji="0" lang="en-US" sz="20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a:t>
            </a: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endParaRPr>
          </a:p>
          <a:p>
            <a:pPr marL="182880" marR="0" lvl="0" indent="-182880" algn="just" defTabSz="914400" rtl="0" eaLnBrk="1" fontAlgn="auto" latinLnBrk="0" hangingPunct="1">
              <a:lnSpc>
                <a:spcPct val="150000"/>
              </a:lnSpc>
              <a:spcBef>
                <a:spcPts val="1200"/>
              </a:spcBef>
              <a:spcAft>
                <a:spcPts val="0"/>
              </a:spcAft>
              <a:buClr>
                <a:srgbClr val="1CADE4">
                  <a:lumMod val="75000"/>
                </a:srgbClr>
              </a:buClr>
              <a:buSzPct val="85000"/>
              <a:buFont typeface="Wingdings" pitchFamily="2" charset="2"/>
              <a:buChar char="§"/>
              <a:tabLst>
                <a:tab pos="457200" algn="l"/>
              </a:tabLst>
              <a:defRPr/>
            </a:pPr>
            <a:r>
              <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[5]</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	</a:t>
            </a:r>
            <a:r>
              <a:rPr kumimoji="0" lang="en-US" sz="2000"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11"/>
              </a:rPr>
              <a:t>COVID Face Mask Detection Dataset | Kaggle</a:t>
            </a: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endParaRPr>
          </a:p>
          <a:p>
            <a:pPr marL="182880" marR="0" lvl="0" indent="-182880" algn="just" defTabSz="914400" rtl="0" eaLnBrk="1" fontAlgn="auto" latinLnBrk="0" hangingPunct="1">
              <a:lnSpc>
                <a:spcPct val="150000"/>
              </a:lnSpc>
              <a:spcBef>
                <a:spcPts val="1200"/>
              </a:spcBef>
              <a:spcAft>
                <a:spcPts val="0"/>
              </a:spcAft>
              <a:buClr>
                <a:srgbClr val="1CADE4">
                  <a:lumMod val="75000"/>
                </a:srgbClr>
              </a:buClr>
              <a:buSzPct val="85000"/>
              <a:buFont typeface="Wingdings" pitchFamily="2" charset="2"/>
              <a:buChar char="§"/>
              <a:tabLst>
                <a:tab pos="457200" algn="l"/>
              </a:tabLst>
              <a:defRPr/>
            </a:pPr>
            <a:r>
              <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rPr>
              <a:t>[6]	</a:t>
            </a:r>
            <a:r>
              <a:rPr kumimoji="0" lang="en-GB"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12"/>
              </a:rPr>
              <a:t>‪</a:t>
            </a:r>
            <a:r>
              <a:rPr kumimoji="0" lang="en-US" sz="2000"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12"/>
              </a:rPr>
              <a:t>Dataset-F.M.D-5</a:t>
            </a:r>
            <a:r>
              <a:rPr kumimoji="0" lang="ar-SA" sz="2000"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12"/>
              </a:rPr>
              <a:t>‏</a:t>
            </a:r>
            <a:r>
              <a:rPr kumimoji="0" lang="en-US" sz="2000" b="0"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hlinkClick r:id="rId12"/>
              </a:rPr>
              <a:t> - Google Drive</a:t>
            </a:r>
            <a:endPar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NewRomanPSMT"/>
            </a:endParaRPr>
          </a:p>
          <a:p>
            <a:endParaRPr lang="en-US" dirty="0"/>
          </a:p>
        </p:txBody>
      </p:sp>
      <p:sp>
        <p:nvSpPr>
          <p:cNvPr id="4" name="Slide Number Placeholder 3">
            <a:extLst>
              <a:ext uri="{FF2B5EF4-FFF2-40B4-BE49-F238E27FC236}">
                <a16:creationId xmlns="" xmlns:a16="http://schemas.microsoft.com/office/drawing/2014/main" id="{6726AB12-AF56-2DFD-393A-B8AB8FFA4CFB}"/>
              </a:ext>
            </a:extLst>
          </p:cNvPr>
          <p:cNvSpPr>
            <a:spLocks noGrp="1"/>
          </p:cNvSpPr>
          <p:nvPr>
            <p:ph type="sldNum" sz="quarter" idx="12"/>
          </p:nvPr>
        </p:nvSpPr>
        <p:spPr/>
        <p:txBody>
          <a:bodyPr/>
          <a:lstStyle/>
          <a:p>
            <a:fld id="{81F8F5F5-12B4-494A-838B-CD18B0C4F30C}" type="slidenum">
              <a:rPr lang="en-US" smtClean="0"/>
              <a:t>35</a:t>
            </a:fld>
            <a:endParaRPr lang="en-US"/>
          </a:p>
        </p:txBody>
      </p:sp>
    </p:spTree>
    <p:extLst>
      <p:ext uri="{BB962C8B-B14F-4D97-AF65-F5344CB8AC3E}">
        <p14:creationId xmlns:p14="http://schemas.microsoft.com/office/powerpoint/2010/main" val="1823534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BD1C1C-7E6D-6024-B4BF-971589B1DB4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 xmlns:a16="http://schemas.microsoft.com/office/drawing/2014/main" id="{BD700A6B-CE56-8F36-DE43-C6F16EE05285}"/>
              </a:ext>
            </a:extLst>
          </p:cNvPr>
          <p:cNvSpPr>
            <a:spLocks noGrp="1"/>
          </p:cNvSpPr>
          <p:nvPr>
            <p:ph idx="1"/>
          </p:nvPr>
        </p:nvSpPr>
        <p:spPr/>
        <p:txBody>
          <a:bodyPr>
            <a:normAutofit lnSpcReduction="10000"/>
          </a:bodyPr>
          <a:lstStyle/>
          <a:p>
            <a:pPr algn="just">
              <a:lnSpc>
                <a:spcPct val="150000"/>
              </a:lnSpc>
              <a:spcBef>
                <a:spcPts val="1200"/>
              </a:spcBef>
              <a:tabLst>
                <a:tab pos="457200" algn="l"/>
              </a:tabLst>
            </a:pPr>
            <a:r>
              <a:rPr lang="en-GB" sz="2000" dirty="0">
                <a:solidFill>
                  <a:srgbClr val="000000"/>
                </a:solidFill>
                <a:effectLst/>
                <a:latin typeface="Times New Roman" panose="02020603050405020304" pitchFamily="18" charset="0"/>
                <a:ea typeface="Times New Roman" panose="02020603050405020304" pitchFamily="18" charset="0"/>
                <a:cs typeface="TimesNewRomanPSMT"/>
              </a:rPr>
              <a:t>[7]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2"/>
              </a:rPr>
              <a:t>Datasets - Definition, Types, Properties and Examples (byjus.com)</a:t>
            </a:r>
            <a:endParaRPr lang="en-US" sz="2000" dirty="0">
              <a:solidFill>
                <a:srgbClr val="000000"/>
              </a:solidFill>
              <a:effectLst/>
              <a:latin typeface="Times New Roman" panose="02020603050405020304" pitchFamily="18" charset="0"/>
              <a:ea typeface="Times New Roman" panose="02020603050405020304" pitchFamily="18" charset="0"/>
              <a:cs typeface="TimesNewRomanPSMT"/>
            </a:endParaRPr>
          </a:p>
          <a:p>
            <a:pPr algn="just">
              <a:lnSpc>
                <a:spcPct val="150000"/>
              </a:lnSpc>
              <a:spcBef>
                <a:spcPts val="1200"/>
              </a:spcBef>
              <a:tabLst>
                <a:tab pos="457200" algn="l"/>
              </a:tabLst>
            </a:pPr>
            <a:r>
              <a:rPr lang="en-GB" sz="2000" dirty="0">
                <a:solidFill>
                  <a:srgbClr val="000000"/>
                </a:solidFill>
                <a:effectLst/>
                <a:latin typeface="Times New Roman" panose="02020603050405020304" pitchFamily="18" charset="0"/>
                <a:ea typeface="Times New Roman" panose="02020603050405020304" pitchFamily="18" charset="0"/>
                <a:cs typeface="TimesNewRomanPSMT"/>
              </a:rPr>
              <a:t>[8]	https://labelyourdata.com/articles/what-is-dataset-in-machine-learning#what_is_a_dataset_in_machine_learning_and_why_is_it_essential_for_your_ai_model </a:t>
            </a:r>
            <a:endParaRPr lang="en-US" sz="2000" dirty="0">
              <a:solidFill>
                <a:srgbClr val="000000"/>
              </a:solidFill>
              <a:effectLst/>
              <a:latin typeface="Times New Roman" panose="02020603050405020304" pitchFamily="18" charset="0"/>
              <a:ea typeface="Times New Roman" panose="02020603050405020304" pitchFamily="18" charset="0"/>
              <a:cs typeface="TimesNewRomanPSMT"/>
            </a:endParaRPr>
          </a:p>
          <a:p>
            <a:pPr algn="just">
              <a:lnSpc>
                <a:spcPct val="150000"/>
              </a:lnSpc>
              <a:spcBef>
                <a:spcPts val="1200"/>
              </a:spcBef>
              <a:tabLst>
                <a:tab pos="457200" algn="l"/>
              </a:tabLst>
            </a:pPr>
            <a:r>
              <a:rPr lang="en-GB" sz="2000" dirty="0">
                <a:solidFill>
                  <a:srgbClr val="000000"/>
                </a:solidFill>
                <a:effectLst/>
                <a:latin typeface="Times New Roman" panose="02020603050405020304" pitchFamily="18" charset="0"/>
                <a:ea typeface="Times New Roman" panose="02020603050405020304" pitchFamily="18" charset="0"/>
                <a:cs typeface="TimesNewRomanPSMT"/>
              </a:rPr>
              <a:t>[9]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rPr>
              <a:t>Ron Kohavi; Foster Provost (1998).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3"/>
              </a:rPr>
              <a:t>"Glossary of terms"</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4" tooltip="Machine Learning (journal)"/>
              </a:rPr>
              <a:t>Machine Learning</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 </a:t>
            </a:r>
            <a:r>
              <a:rPr lang="en-US" sz="2000" b="1" dirty="0">
                <a:solidFill>
                  <a:srgbClr val="000000"/>
                </a:solidFill>
                <a:effectLst/>
                <a:latin typeface="Times New Roman" panose="02020603050405020304" pitchFamily="18" charset="0"/>
                <a:ea typeface="Times New Roman" panose="02020603050405020304" pitchFamily="18" charset="0"/>
                <a:cs typeface="TimesNewRomanPSMT"/>
              </a:rPr>
              <a:t>30</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 271–274.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5" tooltip="Doi (identifier)"/>
              </a:rPr>
              <a:t>doi</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6"/>
              </a:rPr>
              <a:t>10.1023/A:1007411609915</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 </a:t>
            </a:r>
          </a:p>
          <a:p>
            <a:pPr algn="just">
              <a:lnSpc>
                <a:spcPct val="150000"/>
              </a:lnSpc>
              <a:spcBef>
                <a:spcPts val="1200"/>
              </a:spcBef>
              <a:tabLst>
                <a:tab pos="457200" algn="l"/>
              </a:tabLst>
            </a:pPr>
            <a:r>
              <a:rPr lang="en-GB" sz="2000" dirty="0">
                <a:solidFill>
                  <a:srgbClr val="000000"/>
                </a:solidFill>
                <a:effectLst/>
                <a:latin typeface="Times New Roman" panose="02020603050405020304" pitchFamily="18" charset="0"/>
                <a:ea typeface="Times New Roman" panose="02020603050405020304" pitchFamily="18" charset="0"/>
                <a:cs typeface="TimesNewRomanPSMT"/>
              </a:rPr>
              <a:t>[10]	</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Bishop, Christopher M. (2006). Pattern Recognition and Machine Learning. New York: Springer. p. vii.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7" tooltip="ISBN (identifier)"/>
              </a:rPr>
              <a:t>ISBN</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 </a:t>
            </a:r>
            <a:r>
              <a:rPr lang="en-US" sz="2000" u="sng" dirty="0">
                <a:solidFill>
                  <a:srgbClr val="000000"/>
                </a:solidFill>
                <a:effectLst/>
                <a:latin typeface="Times New Roman" panose="02020603050405020304" pitchFamily="18" charset="0"/>
                <a:ea typeface="Times New Roman" panose="02020603050405020304" pitchFamily="18" charset="0"/>
                <a:cs typeface="TimesNewRomanPSMT"/>
                <a:hlinkClick r:id="rId8" tooltip="Special:BookSources/0-387-31073-8"/>
              </a:rPr>
              <a:t>0-387-31073-8</a:t>
            </a:r>
            <a:r>
              <a:rPr lang="en-US" sz="2000" dirty="0">
                <a:solidFill>
                  <a:srgbClr val="000000"/>
                </a:solidFill>
                <a:effectLst/>
                <a:latin typeface="Times New Roman" panose="02020603050405020304" pitchFamily="18" charset="0"/>
                <a:ea typeface="Times New Roman" panose="02020603050405020304" pitchFamily="18" charset="0"/>
                <a:cs typeface="TimesNewRomanPSMT"/>
              </a:rPr>
              <a:t>. Pattern</a:t>
            </a:r>
          </a:p>
          <a:p>
            <a:endParaRPr lang="en-US" dirty="0"/>
          </a:p>
        </p:txBody>
      </p:sp>
      <p:sp>
        <p:nvSpPr>
          <p:cNvPr id="4" name="Slide Number Placeholder 3">
            <a:extLst>
              <a:ext uri="{FF2B5EF4-FFF2-40B4-BE49-F238E27FC236}">
                <a16:creationId xmlns="" xmlns:a16="http://schemas.microsoft.com/office/drawing/2014/main" id="{FF64307C-7321-70AE-7BB9-7DE846957091}"/>
              </a:ext>
            </a:extLst>
          </p:cNvPr>
          <p:cNvSpPr>
            <a:spLocks noGrp="1"/>
          </p:cNvSpPr>
          <p:nvPr>
            <p:ph type="sldNum" sz="quarter" idx="12"/>
          </p:nvPr>
        </p:nvSpPr>
        <p:spPr/>
        <p:txBody>
          <a:bodyPr/>
          <a:lstStyle/>
          <a:p>
            <a:fld id="{81F8F5F5-12B4-494A-838B-CD18B0C4F30C}" type="slidenum">
              <a:rPr lang="en-US" smtClean="0"/>
              <a:t>36</a:t>
            </a:fld>
            <a:endParaRPr lang="en-US"/>
          </a:p>
        </p:txBody>
      </p:sp>
    </p:spTree>
    <p:extLst>
      <p:ext uri="{BB962C8B-B14F-4D97-AF65-F5344CB8AC3E}">
        <p14:creationId xmlns:p14="http://schemas.microsoft.com/office/powerpoint/2010/main" val="191920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C1224F-4C59-761C-8D32-21F9072CAACF}"/>
              </a:ext>
            </a:extLst>
          </p:cNvPr>
          <p:cNvSpPr>
            <a:spLocks noGrp="1"/>
          </p:cNvSpPr>
          <p:nvPr>
            <p:ph type="title"/>
          </p:nvPr>
        </p:nvSpPr>
        <p:spPr/>
        <p:txBody>
          <a:bodyPr>
            <a:normAutofit/>
          </a:bodyPr>
          <a:lstStyle/>
          <a:p>
            <a:pPr algn="ctr"/>
            <a:r>
              <a:rPr lang="ar-EG" sz="9600" dirty="0"/>
              <a:t>السلام عليكم ورحمة الله وبركاته</a:t>
            </a:r>
            <a:endParaRPr lang="en-US" sz="9600" dirty="0"/>
          </a:p>
        </p:txBody>
      </p:sp>
      <p:sp>
        <p:nvSpPr>
          <p:cNvPr id="3" name="Text Placeholder 2">
            <a:extLst>
              <a:ext uri="{FF2B5EF4-FFF2-40B4-BE49-F238E27FC236}">
                <a16:creationId xmlns="" xmlns:a16="http://schemas.microsoft.com/office/drawing/2014/main" id="{CF944DE6-B4BD-411A-D93D-E37139CECD23}"/>
              </a:ext>
            </a:extLst>
          </p:cNvPr>
          <p:cNvSpPr>
            <a:spLocks noGrp="1"/>
          </p:cNvSpPr>
          <p:nvPr>
            <p:ph type="body" idx="1"/>
          </p:nvPr>
        </p:nvSpPr>
        <p:spPr/>
        <p:txBody>
          <a:bodyPr>
            <a:normAutofit/>
          </a:bodyPr>
          <a:lstStyle/>
          <a:p>
            <a:r>
              <a:rPr lang="en-US" sz="3600" dirty="0">
                <a:solidFill>
                  <a:schemeClr val="accent2">
                    <a:lumMod val="75000"/>
                  </a:schemeClr>
                </a:solidFill>
              </a:rPr>
              <a:t>Thanks</a:t>
            </a:r>
          </a:p>
        </p:txBody>
      </p:sp>
      <p:sp>
        <p:nvSpPr>
          <p:cNvPr id="4" name="Slide Number Placeholder 3">
            <a:extLst>
              <a:ext uri="{FF2B5EF4-FFF2-40B4-BE49-F238E27FC236}">
                <a16:creationId xmlns="" xmlns:a16="http://schemas.microsoft.com/office/drawing/2014/main" id="{D433ED5B-CC79-2A3A-CDB9-B6373857B372}"/>
              </a:ext>
            </a:extLst>
          </p:cNvPr>
          <p:cNvSpPr>
            <a:spLocks noGrp="1"/>
          </p:cNvSpPr>
          <p:nvPr>
            <p:ph type="sldNum" sz="quarter" idx="12"/>
          </p:nvPr>
        </p:nvSpPr>
        <p:spPr/>
        <p:txBody>
          <a:bodyPr/>
          <a:lstStyle/>
          <a:p>
            <a:fld id="{81F8F5F5-12B4-494A-838B-CD18B0C4F30C}" type="slidenum">
              <a:rPr lang="en-US" smtClean="0"/>
              <a:t>37</a:t>
            </a:fld>
            <a:endParaRPr lang="en-US"/>
          </a:p>
        </p:txBody>
      </p:sp>
    </p:spTree>
    <p:extLst>
      <p:ext uri="{BB962C8B-B14F-4D97-AF65-F5344CB8AC3E}">
        <p14:creationId xmlns:p14="http://schemas.microsoft.com/office/powerpoint/2010/main" val="217217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6CF3B1-4AB2-A202-CDF0-D3EF022B011A}"/>
              </a:ext>
            </a:extLst>
          </p:cNvPr>
          <p:cNvSpPr>
            <a:spLocks noGrp="1"/>
          </p:cNvSpPr>
          <p:nvPr>
            <p:ph type="title"/>
          </p:nvPr>
        </p:nvSpPr>
        <p:spPr>
          <a:xfrm>
            <a:off x="1069848" y="0"/>
            <a:ext cx="10058400" cy="1609344"/>
          </a:xfrm>
        </p:spPr>
        <p:txBody>
          <a:bodyPr/>
          <a:lstStyle/>
          <a:p>
            <a:pPr algn="ctr"/>
            <a:r>
              <a:rPr lang="en-US" dirty="0"/>
              <a:t>agenda</a:t>
            </a:r>
          </a:p>
        </p:txBody>
      </p:sp>
      <p:sp>
        <p:nvSpPr>
          <p:cNvPr id="3" name="Content Placeholder 2">
            <a:extLst>
              <a:ext uri="{FF2B5EF4-FFF2-40B4-BE49-F238E27FC236}">
                <a16:creationId xmlns="" xmlns:a16="http://schemas.microsoft.com/office/drawing/2014/main" id="{D076C292-E647-6926-5D2F-1F0F28C09FCC}"/>
              </a:ext>
            </a:extLst>
          </p:cNvPr>
          <p:cNvSpPr>
            <a:spLocks noGrp="1"/>
          </p:cNvSpPr>
          <p:nvPr>
            <p:ph idx="1"/>
          </p:nvPr>
        </p:nvSpPr>
        <p:spPr>
          <a:xfrm>
            <a:off x="1063752" y="1609344"/>
            <a:ext cx="10058400" cy="4746930"/>
          </a:xfrm>
        </p:spPr>
        <p:txBody>
          <a:bodyPr>
            <a:normAutofit fontScale="25000" lnSpcReduction="20000"/>
          </a:bodyPr>
          <a:lstStyle/>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Introduction </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Problem definition</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Motivation</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Implementation</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Project Demo</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Conclusion</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Future work</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Tools &amp; Libraries</a:t>
            </a:r>
          </a:p>
          <a:p>
            <a:pPr>
              <a:lnSpc>
                <a:spcPct val="120000"/>
              </a:lnSpc>
            </a:pPr>
            <a:r>
              <a:rPr lang="en-US" sz="9600" b="1" dirty="0">
                <a:solidFill>
                  <a:schemeClr val="accent1">
                    <a:lumMod val="50000"/>
                  </a:schemeClr>
                </a:solidFill>
                <a:latin typeface="Calibri" panose="020F0502020204030204" pitchFamily="34" charset="0"/>
                <a:cs typeface="Arial" panose="020B0604020202020204" pitchFamily="34" charset="0"/>
              </a:rPr>
              <a:t>Resources</a:t>
            </a:r>
          </a:p>
          <a:p>
            <a:pPr>
              <a:lnSpc>
                <a:spcPct val="120000"/>
              </a:lnSpc>
            </a:pPr>
            <a:endParaRPr lang="en-US" dirty="0"/>
          </a:p>
          <a:p>
            <a:pPr>
              <a:lnSpc>
                <a:spcPct val="120000"/>
              </a:lnSpc>
            </a:pPr>
            <a:endParaRPr lang="en-US" dirty="0"/>
          </a:p>
          <a:p>
            <a:pPr>
              <a:lnSpc>
                <a:spcPct val="120000"/>
              </a:lnSpc>
            </a:pPr>
            <a:endParaRPr lang="en-US" dirty="0"/>
          </a:p>
          <a:p>
            <a:pPr>
              <a:lnSpc>
                <a:spcPct val="120000"/>
              </a:lnSpc>
            </a:pPr>
            <a:endParaRPr lang="en-US" dirty="0"/>
          </a:p>
        </p:txBody>
      </p:sp>
      <p:sp>
        <p:nvSpPr>
          <p:cNvPr id="4" name="Slide Number Placeholder 3">
            <a:extLst>
              <a:ext uri="{FF2B5EF4-FFF2-40B4-BE49-F238E27FC236}">
                <a16:creationId xmlns="" xmlns:a16="http://schemas.microsoft.com/office/drawing/2014/main" id="{A2034151-BA7A-A5B4-32A8-083F7D023213}"/>
              </a:ext>
            </a:extLst>
          </p:cNvPr>
          <p:cNvSpPr>
            <a:spLocks noGrp="1"/>
          </p:cNvSpPr>
          <p:nvPr>
            <p:ph type="sldNum" sz="quarter" idx="12"/>
          </p:nvPr>
        </p:nvSpPr>
        <p:spPr/>
        <p:txBody>
          <a:bodyPr/>
          <a:lstStyle/>
          <a:p>
            <a:fld id="{81F8F5F5-12B4-494A-838B-CD18B0C4F30C}" type="slidenum">
              <a:rPr lang="en-US" smtClean="0"/>
              <a:t>4</a:t>
            </a:fld>
            <a:endParaRPr lang="en-US"/>
          </a:p>
        </p:txBody>
      </p:sp>
    </p:spTree>
    <p:extLst>
      <p:ext uri="{BB962C8B-B14F-4D97-AF65-F5344CB8AC3E}">
        <p14:creationId xmlns:p14="http://schemas.microsoft.com/office/powerpoint/2010/main" val="2881174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57EFF0-2F77-86EB-5738-D43CFE9CD20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 xmlns:a16="http://schemas.microsoft.com/office/drawing/2014/main" id="{2122EAD0-C505-9A40-549F-808827190CB2}"/>
              </a:ext>
            </a:extLst>
          </p:cNvPr>
          <p:cNvSpPr>
            <a:spLocks noGrp="1"/>
          </p:cNvSpPr>
          <p:nvPr>
            <p:ph idx="1"/>
          </p:nvPr>
        </p:nvSpPr>
        <p:spPr/>
        <p:txBody>
          <a:bodyPr>
            <a:normAutofit/>
          </a:bodyPr>
          <a:lstStyle/>
          <a:p>
            <a:pPr marL="0" indent="0" algn="just">
              <a:lnSpc>
                <a:spcPct val="150000"/>
              </a:lnSpc>
              <a:buNone/>
            </a:pPr>
            <a:r>
              <a:rPr lang="en-US" dirty="0">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The novel Coronavirus has brought a new life in which social distancing and wearing face masks play a vital role in controlling the spread of the virus. But most people do not wear face masks in public, which increases the spread of viruses. This could lead to a serious problem of further spread. Hence to avoid such situations, we have to scrutinize and make people aware of wearing face masks. Humans cannot participate in this process, due to the chance of getting affected by corona. Hence the need for Artificial Intelligence (AI), which is the main theme of our project. </a:t>
            </a:r>
            <a:endParaRPr lang="en-US" dirty="0"/>
          </a:p>
        </p:txBody>
      </p:sp>
      <p:sp>
        <p:nvSpPr>
          <p:cNvPr id="4" name="Slide Number Placeholder 3">
            <a:extLst>
              <a:ext uri="{FF2B5EF4-FFF2-40B4-BE49-F238E27FC236}">
                <a16:creationId xmlns="" xmlns:a16="http://schemas.microsoft.com/office/drawing/2014/main" id="{4FB1E407-5505-73E6-3775-EBDF5F37B838}"/>
              </a:ext>
            </a:extLst>
          </p:cNvPr>
          <p:cNvSpPr>
            <a:spLocks noGrp="1"/>
          </p:cNvSpPr>
          <p:nvPr>
            <p:ph type="sldNum" sz="quarter" idx="12"/>
          </p:nvPr>
        </p:nvSpPr>
        <p:spPr/>
        <p:txBody>
          <a:bodyPr/>
          <a:lstStyle/>
          <a:p>
            <a:fld id="{81F8F5F5-12B4-494A-838B-CD18B0C4F30C}" type="slidenum">
              <a:rPr lang="en-US" smtClean="0"/>
              <a:t>5</a:t>
            </a:fld>
            <a:endParaRPr lang="en-US"/>
          </a:p>
        </p:txBody>
      </p:sp>
    </p:spTree>
    <p:extLst>
      <p:ext uri="{BB962C8B-B14F-4D97-AF65-F5344CB8AC3E}">
        <p14:creationId xmlns:p14="http://schemas.microsoft.com/office/powerpoint/2010/main" val="5952571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CEBF45-12D8-61C9-2DD3-B7555B8D3AC5}"/>
              </a:ext>
            </a:extLst>
          </p:cNvPr>
          <p:cNvSpPr>
            <a:spLocks noGrp="1"/>
          </p:cNvSpPr>
          <p:nvPr>
            <p:ph type="title"/>
          </p:nvPr>
        </p:nvSpPr>
        <p:spPr/>
        <p:txBody>
          <a:bodyPr/>
          <a:lstStyle/>
          <a:p>
            <a:r>
              <a:rPr lang="en-US" dirty="0"/>
              <a:t>Problem Definition </a:t>
            </a:r>
          </a:p>
        </p:txBody>
      </p:sp>
      <p:sp>
        <p:nvSpPr>
          <p:cNvPr id="3" name="Content Placeholder 2">
            <a:extLst>
              <a:ext uri="{FF2B5EF4-FFF2-40B4-BE49-F238E27FC236}">
                <a16:creationId xmlns="" xmlns:a16="http://schemas.microsoft.com/office/drawing/2014/main" id="{F55489F0-3158-D177-E18E-2D31C58A79D1}"/>
              </a:ext>
            </a:extLst>
          </p:cNvPr>
          <p:cNvSpPr>
            <a:spLocks noGrp="1"/>
          </p:cNvSpPr>
          <p:nvPr>
            <p:ph idx="1"/>
          </p:nvPr>
        </p:nvSpPr>
        <p:spPr/>
        <p:txBody>
          <a:bodyPr>
            <a:normAutofit/>
          </a:bodyPr>
          <a:lstStyle/>
          <a:p>
            <a:pPr marL="0" indent="0" algn="just">
              <a:lnSpc>
                <a:spcPct val="150000"/>
              </a:lnSpc>
              <a:buNone/>
            </a:pPr>
            <a:r>
              <a:rPr lang="en-US" dirty="0">
                <a:solidFill>
                  <a:schemeClr val="accent1">
                    <a:lumMod val="50000"/>
                  </a:schemeClr>
                </a:solidFill>
                <a:latin typeface="Calibri" panose="020F0502020204030204" pitchFamily="34" charset="0"/>
                <a:cs typeface="Arial" panose="020B0604020202020204" pitchFamily="34" charset="0"/>
              </a:rPr>
              <a:t>Because of the precautionary measures and the changes in the education system in Egypt, students of the faculties from departments cannot get the lectures in the faculty because of applying the precautionary measures so that they have to study from the books with the photos in it without seeing the code, also after the quarantine students cannot get closer to each other to see what the lecturer say to not help in the spreading of Covid-19 (Corona Virus). Also, if the students enter in separated groups this will take a lot of time and efforts from the lecturers to finish the lectures. So, we decided to make detecting the people without mask easier and provide this project to can help in it.</a:t>
            </a:r>
          </a:p>
        </p:txBody>
      </p:sp>
      <p:sp>
        <p:nvSpPr>
          <p:cNvPr id="4" name="Slide Number Placeholder 3">
            <a:extLst>
              <a:ext uri="{FF2B5EF4-FFF2-40B4-BE49-F238E27FC236}">
                <a16:creationId xmlns="" xmlns:a16="http://schemas.microsoft.com/office/drawing/2014/main" id="{47DE6184-8234-3139-9745-F6861556DEA9}"/>
              </a:ext>
            </a:extLst>
          </p:cNvPr>
          <p:cNvSpPr>
            <a:spLocks noGrp="1"/>
          </p:cNvSpPr>
          <p:nvPr>
            <p:ph type="sldNum" sz="quarter" idx="12"/>
          </p:nvPr>
        </p:nvSpPr>
        <p:spPr/>
        <p:txBody>
          <a:bodyPr/>
          <a:lstStyle/>
          <a:p>
            <a:fld id="{81F8F5F5-12B4-494A-838B-CD18B0C4F30C}" type="slidenum">
              <a:rPr lang="en-US" smtClean="0"/>
              <a:t>6</a:t>
            </a:fld>
            <a:endParaRPr lang="en-US"/>
          </a:p>
        </p:txBody>
      </p:sp>
    </p:spTree>
    <p:extLst>
      <p:ext uri="{BB962C8B-B14F-4D97-AF65-F5344CB8AC3E}">
        <p14:creationId xmlns:p14="http://schemas.microsoft.com/office/powerpoint/2010/main" val="2931861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E25C69-BE36-63D7-E4D8-08FF65CC3AA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 xmlns:a16="http://schemas.microsoft.com/office/drawing/2014/main" id="{0F508EEB-A6AB-3403-C344-ED6416A0FC84}"/>
              </a:ext>
            </a:extLst>
          </p:cNvPr>
          <p:cNvSpPr>
            <a:spLocks noGrp="1"/>
          </p:cNvSpPr>
          <p:nvPr>
            <p:ph idx="1"/>
          </p:nvPr>
        </p:nvSpPr>
        <p:spPr/>
        <p:txBody>
          <a:bodyPr>
            <a:normAutofit/>
          </a:bodyPr>
          <a:lstStyle/>
          <a:p>
            <a:pPr marL="0" indent="0" algn="just">
              <a:lnSpc>
                <a:spcPct val="150000"/>
              </a:lnSpc>
              <a:buNone/>
            </a:pPr>
            <a:r>
              <a:rPr lang="en-US" dirty="0">
                <a:solidFill>
                  <a:schemeClr val="accent1">
                    <a:lumMod val="50000"/>
                  </a:schemeClr>
                </a:solidFill>
                <a:latin typeface="Calibri" panose="020F0502020204030204" pitchFamily="34" charset="0"/>
                <a:cs typeface="Arial" panose="020B0604020202020204" pitchFamily="34" charset="0"/>
              </a:rPr>
              <a:t>In 2020 the world got a disaster called Covid-19 (Corona virus) that came on the whole world and continued in spreading till now, so that many several countries changed the educational system to the online learning to Applying precautionary measures.</a:t>
            </a:r>
            <a:r>
              <a:rPr lang="ar-EG" dirty="0">
                <a:solidFill>
                  <a:schemeClr val="accent1">
                    <a:lumMod val="50000"/>
                  </a:schemeClr>
                </a:solidFill>
                <a:latin typeface="Calibri" panose="020F0502020204030204" pitchFamily="34" charset="0"/>
                <a:cs typeface="Arial" panose="020B0604020202020204" pitchFamily="34" charset="0"/>
              </a:rPr>
              <a:t>  </a:t>
            </a:r>
            <a:r>
              <a:rPr lang="en-US" dirty="0">
                <a:solidFill>
                  <a:schemeClr val="accent1">
                    <a:lumMod val="50000"/>
                  </a:schemeClr>
                </a:solidFill>
                <a:latin typeface="Calibri" panose="020F0502020204030204" pitchFamily="34" charset="0"/>
                <a:cs typeface="Arial" panose="020B0604020202020204" pitchFamily="34" charset="0"/>
              </a:rPr>
              <a:t>But many faculties got affected in their educational level because it is a surprising disaster. This motivated us to create an application that contributes and helps in applying precautionary measures and curbing that virus by following up and alerting people to take the necessary measures and wear a mask.</a:t>
            </a:r>
          </a:p>
        </p:txBody>
      </p:sp>
      <p:sp>
        <p:nvSpPr>
          <p:cNvPr id="4" name="Slide Number Placeholder 3">
            <a:extLst>
              <a:ext uri="{FF2B5EF4-FFF2-40B4-BE49-F238E27FC236}">
                <a16:creationId xmlns="" xmlns:a16="http://schemas.microsoft.com/office/drawing/2014/main" id="{DD9844C8-E876-5713-EE30-4AF7EB7946A4}"/>
              </a:ext>
            </a:extLst>
          </p:cNvPr>
          <p:cNvSpPr>
            <a:spLocks noGrp="1"/>
          </p:cNvSpPr>
          <p:nvPr>
            <p:ph type="sldNum" sz="quarter" idx="12"/>
          </p:nvPr>
        </p:nvSpPr>
        <p:spPr/>
        <p:txBody>
          <a:bodyPr/>
          <a:lstStyle/>
          <a:p>
            <a:fld id="{81F8F5F5-12B4-494A-838B-CD18B0C4F30C}" type="slidenum">
              <a:rPr lang="en-US" smtClean="0"/>
              <a:t>7</a:t>
            </a:fld>
            <a:endParaRPr lang="en-US"/>
          </a:p>
        </p:txBody>
      </p:sp>
    </p:spTree>
    <p:extLst>
      <p:ext uri="{BB962C8B-B14F-4D97-AF65-F5344CB8AC3E}">
        <p14:creationId xmlns:p14="http://schemas.microsoft.com/office/powerpoint/2010/main" val="3105989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E25C69-BE36-63D7-E4D8-08FF65CC3AA6}"/>
              </a:ext>
            </a:extLst>
          </p:cNvPr>
          <p:cNvSpPr>
            <a:spLocks noGrp="1"/>
          </p:cNvSpPr>
          <p:nvPr>
            <p:ph type="title"/>
          </p:nvPr>
        </p:nvSpPr>
        <p:spPr/>
        <p:txBody>
          <a:bodyPr/>
          <a:lstStyle/>
          <a:p>
            <a:r>
              <a:rPr lang="en-US" dirty="0"/>
              <a:t>Implementation </a:t>
            </a:r>
          </a:p>
        </p:txBody>
      </p:sp>
      <p:sp>
        <p:nvSpPr>
          <p:cNvPr id="3" name="Content Placeholder 2">
            <a:extLst>
              <a:ext uri="{FF2B5EF4-FFF2-40B4-BE49-F238E27FC236}">
                <a16:creationId xmlns="" xmlns:a16="http://schemas.microsoft.com/office/drawing/2014/main" id="{0F508EEB-A6AB-3403-C344-ED6416A0FC84}"/>
              </a:ext>
            </a:extLst>
          </p:cNvPr>
          <p:cNvSpPr>
            <a:spLocks noGrp="1"/>
          </p:cNvSpPr>
          <p:nvPr>
            <p:ph idx="1"/>
          </p:nvPr>
        </p:nvSpPr>
        <p:spPr/>
        <p:txBody>
          <a:bodyPr>
            <a:normAutofit fontScale="92500" lnSpcReduction="20000"/>
          </a:bodyPr>
          <a:lstStyle/>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Related work.</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System Architecture.</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Dataset</a:t>
            </a:r>
            <a:r>
              <a:rPr lang="en-US" sz="2400" dirty="0">
                <a:solidFill>
                  <a:schemeClr val="accent1">
                    <a:lumMod val="50000"/>
                  </a:schemeClr>
                </a:solidFill>
                <a:latin typeface="Calibri" panose="020F0502020204030204" pitchFamily="34" charset="0"/>
                <a:cs typeface="Arial" panose="020B0604020202020204" pitchFamily="34" charset="0"/>
              </a:rPr>
              <a:t>(Face Mask Detection).</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YOLOv5 </a:t>
            </a:r>
            <a:r>
              <a:rPr lang="en-US" sz="2400" dirty="0">
                <a:solidFill>
                  <a:schemeClr val="accent1">
                    <a:lumMod val="50000"/>
                  </a:schemeClr>
                </a:solidFill>
                <a:latin typeface="Calibri" panose="020F0502020204030204" pitchFamily="34" charset="0"/>
                <a:cs typeface="Arial" panose="020B0604020202020204" pitchFamily="34" charset="0"/>
              </a:rPr>
              <a:t>(Architecture).</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YOLOv5 </a:t>
            </a:r>
            <a:r>
              <a:rPr lang="en-US" sz="2400" dirty="0">
                <a:solidFill>
                  <a:schemeClr val="accent1">
                    <a:lumMod val="50000"/>
                  </a:schemeClr>
                </a:solidFill>
                <a:latin typeface="Calibri" panose="020F0502020204030204" pitchFamily="34" charset="0"/>
                <a:cs typeface="Arial" panose="020B0604020202020204" pitchFamily="34" charset="0"/>
              </a:rPr>
              <a:t>(Result).</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Faster R-CNN </a:t>
            </a:r>
            <a:r>
              <a:rPr lang="en-US" sz="2400" dirty="0">
                <a:solidFill>
                  <a:schemeClr val="accent1">
                    <a:lumMod val="50000"/>
                  </a:schemeClr>
                </a:solidFill>
                <a:latin typeface="Calibri" panose="020F0502020204030204" pitchFamily="34" charset="0"/>
                <a:cs typeface="Arial" panose="020B0604020202020204" pitchFamily="34" charset="0"/>
              </a:rPr>
              <a:t>(Architecture).</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SSD </a:t>
            </a:r>
            <a:r>
              <a:rPr lang="en-US" sz="2400" dirty="0">
                <a:solidFill>
                  <a:schemeClr val="accent1">
                    <a:lumMod val="50000"/>
                  </a:schemeClr>
                </a:solidFill>
                <a:latin typeface="Calibri" panose="020F0502020204030204" pitchFamily="34" charset="0"/>
                <a:cs typeface="Arial" panose="020B0604020202020204" pitchFamily="34" charset="0"/>
              </a:rPr>
              <a:t>(Architecture).</a:t>
            </a:r>
          </a:p>
          <a:p>
            <a:pPr>
              <a:lnSpc>
                <a:spcPct val="100000"/>
              </a:lnSpc>
            </a:pPr>
            <a:r>
              <a:rPr lang="en-US" sz="3000" b="1" dirty="0">
                <a:solidFill>
                  <a:schemeClr val="accent1">
                    <a:lumMod val="50000"/>
                  </a:schemeClr>
                </a:solidFill>
                <a:latin typeface="Calibri" panose="020F0502020204030204" pitchFamily="34" charset="0"/>
                <a:cs typeface="Arial" panose="020B0604020202020204" pitchFamily="34" charset="0"/>
              </a:rPr>
              <a:t>Desktop Application</a:t>
            </a:r>
            <a:r>
              <a:rPr lang="en-US" sz="2400" dirty="0">
                <a:solidFill>
                  <a:schemeClr val="accent1">
                    <a:lumMod val="50000"/>
                  </a:schemeClr>
                </a:solidFill>
                <a:latin typeface="Calibri" panose="020F0502020204030204" pitchFamily="34" charset="0"/>
                <a:cs typeface="Arial" panose="020B0604020202020204" pitchFamily="34" charset="0"/>
              </a:rPr>
              <a:t>(Covid-19 Challenge).</a:t>
            </a:r>
          </a:p>
          <a:p>
            <a:pPr marL="0" indent="0">
              <a:buNone/>
            </a:pPr>
            <a:endParaRPr lang="en-US" sz="2600" dirty="0">
              <a:solidFill>
                <a:schemeClr val="accent1">
                  <a:lumMod val="50000"/>
                </a:schemeClr>
              </a:solidFill>
              <a:latin typeface="Calibri" panose="020F0502020204030204" pitchFamily="34" charset="0"/>
              <a:cs typeface="Arial" panose="020B0604020202020204" pitchFamily="34" charset="0"/>
            </a:endParaRPr>
          </a:p>
          <a:p>
            <a:pPr marL="0" indent="0">
              <a:buNone/>
            </a:pPr>
            <a:endParaRPr lang="en-US" sz="2600" dirty="0">
              <a:solidFill>
                <a:schemeClr val="accent1">
                  <a:lumMod val="50000"/>
                </a:schemeClr>
              </a:solidFill>
              <a:latin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 xmlns:a16="http://schemas.microsoft.com/office/drawing/2014/main" id="{DD9844C8-E876-5713-EE30-4AF7EB7946A4}"/>
              </a:ext>
            </a:extLst>
          </p:cNvPr>
          <p:cNvSpPr>
            <a:spLocks noGrp="1"/>
          </p:cNvSpPr>
          <p:nvPr>
            <p:ph type="sldNum" sz="quarter" idx="12"/>
          </p:nvPr>
        </p:nvSpPr>
        <p:spPr/>
        <p:txBody>
          <a:bodyPr/>
          <a:lstStyle/>
          <a:p>
            <a:fld id="{81F8F5F5-12B4-494A-838B-CD18B0C4F30C}" type="slidenum">
              <a:rPr lang="en-US" smtClean="0"/>
              <a:t>8</a:t>
            </a:fld>
            <a:endParaRPr lang="en-US"/>
          </a:p>
        </p:txBody>
      </p:sp>
    </p:spTree>
    <p:extLst>
      <p:ext uri="{BB962C8B-B14F-4D97-AF65-F5344CB8AC3E}">
        <p14:creationId xmlns:p14="http://schemas.microsoft.com/office/powerpoint/2010/main" val="1771898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E25C69-BE36-63D7-E4D8-08FF65CC3AA6}"/>
              </a:ext>
            </a:extLst>
          </p:cNvPr>
          <p:cNvSpPr>
            <a:spLocks noGrp="1"/>
          </p:cNvSpPr>
          <p:nvPr>
            <p:ph type="title"/>
          </p:nvPr>
        </p:nvSpPr>
        <p:spPr>
          <a:xfrm>
            <a:off x="826780" y="484632"/>
            <a:ext cx="10301468" cy="1609344"/>
          </a:xfrm>
        </p:spPr>
        <p:txBody>
          <a:bodyPr/>
          <a:lstStyle/>
          <a:p>
            <a:r>
              <a:rPr lang="en-US" dirty="0"/>
              <a:t>Related work </a:t>
            </a:r>
          </a:p>
        </p:txBody>
      </p:sp>
      <p:graphicFrame>
        <p:nvGraphicFramePr>
          <p:cNvPr id="5" name="Table 5">
            <a:extLst>
              <a:ext uri="{FF2B5EF4-FFF2-40B4-BE49-F238E27FC236}">
                <a16:creationId xmlns="" xmlns:a16="http://schemas.microsoft.com/office/drawing/2014/main" id="{A0DAE19F-7FE6-36F3-FB43-EB7FB8D2CD30}"/>
              </a:ext>
            </a:extLst>
          </p:cNvPr>
          <p:cNvGraphicFramePr>
            <a:graphicFrameLocks noGrp="1"/>
          </p:cNvGraphicFramePr>
          <p:nvPr>
            <p:ph idx="1"/>
            <p:extLst>
              <p:ext uri="{D42A27DB-BD31-4B8C-83A1-F6EECF244321}">
                <p14:modId xmlns:p14="http://schemas.microsoft.com/office/powerpoint/2010/main" val="924950048"/>
              </p:ext>
            </p:extLst>
          </p:nvPr>
        </p:nvGraphicFramePr>
        <p:xfrm>
          <a:off x="826780" y="1553178"/>
          <a:ext cx="10574282" cy="4897345"/>
        </p:xfrm>
        <a:graphic>
          <a:graphicData uri="http://schemas.openxmlformats.org/drawingml/2006/table">
            <a:tbl>
              <a:tblPr firstRow="1" bandRow="1">
                <a:tableStyleId>{5C22544A-7EE6-4342-B048-85BDC9FD1C3A}</a:tableStyleId>
              </a:tblPr>
              <a:tblGrid>
                <a:gridCol w="1697759">
                  <a:extLst>
                    <a:ext uri="{9D8B030D-6E8A-4147-A177-3AD203B41FA5}">
                      <a16:colId xmlns="" xmlns:a16="http://schemas.microsoft.com/office/drawing/2014/main" val="126567853"/>
                    </a:ext>
                  </a:extLst>
                </a:gridCol>
                <a:gridCol w="1637914">
                  <a:extLst>
                    <a:ext uri="{9D8B030D-6E8A-4147-A177-3AD203B41FA5}">
                      <a16:colId xmlns="" xmlns:a16="http://schemas.microsoft.com/office/drawing/2014/main" val="3612980467"/>
                    </a:ext>
                  </a:extLst>
                </a:gridCol>
                <a:gridCol w="2772234">
                  <a:extLst>
                    <a:ext uri="{9D8B030D-6E8A-4147-A177-3AD203B41FA5}">
                      <a16:colId xmlns="" xmlns:a16="http://schemas.microsoft.com/office/drawing/2014/main" val="353911873"/>
                    </a:ext>
                  </a:extLst>
                </a:gridCol>
                <a:gridCol w="3158437">
                  <a:extLst>
                    <a:ext uri="{9D8B030D-6E8A-4147-A177-3AD203B41FA5}">
                      <a16:colId xmlns="" xmlns:a16="http://schemas.microsoft.com/office/drawing/2014/main" val="374372993"/>
                    </a:ext>
                  </a:extLst>
                </a:gridCol>
                <a:gridCol w="1307938">
                  <a:extLst>
                    <a:ext uri="{9D8B030D-6E8A-4147-A177-3AD203B41FA5}">
                      <a16:colId xmlns="" xmlns:a16="http://schemas.microsoft.com/office/drawing/2014/main" val="351301618"/>
                    </a:ext>
                  </a:extLst>
                </a:gridCol>
              </a:tblGrid>
              <a:tr h="4777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ckwell" panose="02060603020205020403"/>
                          <a:ea typeface="+mn-ea"/>
                          <a:cs typeface="+mn-cs"/>
                        </a:rPr>
                        <a:t>Reference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Rockwell" panose="02060603020205020403"/>
                          <a:ea typeface="+mn-ea"/>
                          <a:cs typeface="+mn-cs"/>
                        </a:rPr>
                        <a:t>Algorithm </a:t>
                      </a:r>
                    </a:p>
                  </a:txBody>
                  <a:tcPr/>
                </a:tc>
                <a:tc>
                  <a:txBody>
                    <a:bodyPr/>
                    <a:lstStyle/>
                    <a:p>
                      <a:r>
                        <a:rPr lang="en-US" dirty="0"/>
                        <a:t>Algorithm techniques</a:t>
                      </a:r>
                    </a:p>
                  </a:txBody>
                  <a:tcPr/>
                </a:tc>
                <a:tc>
                  <a:txBody>
                    <a:bodyPr/>
                    <a:lstStyle/>
                    <a:p>
                      <a:r>
                        <a:rPr lang="en-US" dirty="0"/>
                        <a:t>Dataset</a:t>
                      </a:r>
                    </a:p>
                  </a:txBody>
                  <a:tcPr/>
                </a:tc>
                <a:tc>
                  <a:txBody>
                    <a:bodyPr/>
                    <a:lstStyle/>
                    <a:p>
                      <a:r>
                        <a:rPr lang="en-US" dirty="0"/>
                        <a:t>Accuracy</a:t>
                      </a:r>
                    </a:p>
                  </a:txBody>
                  <a:tcPr/>
                </a:tc>
                <a:extLst>
                  <a:ext uri="{0D108BD9-81ED-4DB2-BD59-A6C34878D82A}">
                    <a16:rowId xmlns="" xmlns:a16="http://schemas.microsoft.com/office/drawing/2014/main" val="1438645884"/>
                  </a:ext>
                </a:extLst>
              </a:tr>
              <a:tr h="370840">
                <a:tc>
                  <a:txBody>
                    <a:bodyPr/>
                    <a:lstStyle/>
                    <a:p>
                      <a:r>
                        <a:rPr lang="en-US" sz="1600" dirty="0"/>
                        <a:t>[1] C.  Szegedy  et  al.</a:t>
                      </a:r>
                    </a:p>
                  </a:txBody>
                  <a:tcPr/>
                </a:tc>
                <a:tc>
                  <a:txBody>
                    <a:bodyPr/>
                    <a:lstStyle/>
                    <a:p>
                      <a:r>
                        <a:rPr lang="en-US" dirty="0"/>
                        <a:t>YOLO</a:t>
                      </a:r>
                    </a:p>
                  </a:txBody>
                  <a:tcPr/>
                </a:tc>
                <a:tc>
                  <a:txBody>
                    <a:bodyPr/>
                    <a:lstStyle/>
                    <a:p>
                      <a:pPr marL="285750" indent="-285750">
                        <a:buFont typeface="Arial" panose="020B0604020202020204" pitchFamily="34" charset="0"/>
                        <a:buChar char="•"/>
                      </a:pPr>
                      <a:r>
                        <a:rPr lang="en-US" sz="1600" dirty="0"/>
                        <a:t>Residual blocks.</a:t>
                      </a:r>
                    </a:p>
                    <a:p>
                      <a:pPr marL="285750" indent="-285750">
                        <a:buFont typeface="Arial" panose="020B0604020202020204" pitchFamily="34" charset="0"/>
                        <a:buChar char="•"/>
                      </a:pPr>
                      <a:r>
                        <a:rPr lang="en-US" sz="1600" dirty="0"/>
                        <a:t>Bounding box regression.</a:t>
                      </a:r>
                    </a:p>
                    <a:p>
                      <a:pPr marL="285750" indent="-285750">
                        <a:buFont typeface="Arial" panose="020B0604020202020204" pitchFamily="34" charset="0"/>
                        <a:buChar char="•"/>
                      </a:pPr>
                      <a:r>
                        <a:rPr lang="en-US" sz="1600" dirty="0"/>
                        <a:t>Intersection Over Union (IOU).</a:t>
                      </a:r>
                    </a:p>
                    <a:p>
                      <a:pPr marL="285750" indent="-285750">
                        <a:buFont typeface="Arial" panose="020B0604020202020204" pitchFamily="34" charset="0"/>
                        <a:buChar char="•"/>
                      </a:pPr>
                      <a:r>
                        <a:rPr lang="fr-FR" sz="1600" dirty="0"/>
                        <a:t>NMS (Non-Max Suppression).</a:t>
                      </a:r>
                    </a:p>
                    <a:p>
                      <a:pPr marL="285750" indent="-285750">
                        <a:buFont typeface="Arial" panose="020B0604020202020204" pitchFamily="34" charset="0"/>
                        <a:buChar char="•"/>
                      </a:pPr>
                      <a:r>
                        <a:rPr lang="fr-FR" sz="1600" dirty="0"/>
                        <a:t>Anchor box.</a:t>
                      </a:r>
                    </a:p>
                  </a:txBody>
                  <a:tcPr/>
                </a:tc>
                <a:tc>
                  <a:txBody>
                    <a:bodyPr/>
                    <a:lstStyle/>
                    <a:p>
                      <a:pPr algn="just"/>
                      <a:r>
                        <a:rPr lang="en-US" sz="1600" dirty="0"/>
                        <a:t>Dataset consists of 2163 images containing three different modes of precautionary measures. There are people wear mask correctly, not wear mask, wear mask incorrectly.</a:t>
                      </a:r>
                    </a:p>
                  </a:txBody>
                  <a:tcPr/>
                </a:tc>
                <a:tc>
                  <a:txBody>
                    <a:bodyPr/>
                    <a:lstStyle/>
                    <a:p>
                      <a:r>
                        <a:rPr lang="en-US" dirty="0"/>
                        <a:t>91%</a:t>
                      </a:r>
                    </a:p>
                  </a:txBody>
                  <a:tcPr/>
                </a:tc>
                <a:extLst>
                  <a:ext uri="{0D108BD9-81ED-4DB2-BD59-A6C34878D82A}">
                    <a16:rowId xmlns="" xmlns:a16="http://schemas.microsoft.com/office/drawing/2014/main" val="2317872411"/>
                  </a:ext>
                </a:extLst>
              </a:tr>
              <a:tr h="370840">
                <a:tc>
                  <a:txBody>
                    <a:bodyPr/>
                    <a:lstStyle/>
                    <a:p>
                      <a:r>
                        <a:rPr lang="en-US" sz="1600" dirty="0"/>
                        <a:t>[2] Girshick, Ross.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Faster R-CNN</a:t>
                      </a:r>
                    </a:p>
                    <a:p>
                      <a:endParaRPr lang="en-US" dirty="0"/>
                    </a:p>
                  </a:txBody>
                  <a:tcPr/>
                </a:tc>
                <a:tc>
                  <a:txBody>
                    <a:bodyPr/>
                    <a:lstStyle/>
                    <a:p>
                      <a:pPr marL="285750" indent="-285750">
                        <a:buFont typeface="Arial" panose="020B0604020202020204" pitchFamily="34" charset="0"/>
                        <a:buChar char="•"/>
                      </a:pPr>
                      <a:r>
                        <a:rPr lang="en-US" sz="1600" dirty="0"/>
                        <a:t>Bounding box regression.</a:t>
                      </a:r>
                    </a:p>
                    <a:p>
                      <a:pPr marL="285750" indent="-285750">
                        <a:buFont typeface="Arial" panose="020B0604020202020204" pitchFamily="34" charset="0"/>
                        <a:buChar char="•"/>
                      </a:pPr>
                      <a:r>
                        <a:rPr lang="en-US" sz="1600" dirty="0"/>
                        <a:t>SVM for object classification.</a:t>
                      </a:r>
                    </a:p>
                    <a:p>
                      <a:pPr marL="285750" indent="-285750">
                        <a:buFont typeface="Arial" panose="020B0604020202020204" pitchFamily="34" charset="0"/>
                        <a:buChar char="•"/>
                      </a:pPr>
                      <a:r>
                        <a:rPr lang="en-US" sz="1600" dirty="0"/>
                        <a:t>Feature extraction from Region Proposals.</a:t>
                      </a:r>
                    </a:p>
                  </a:txBody>
                  <a:tcPr/>
                </a:tc>
                <a:tc>
                  <a:txBody>
                    <a:bodyPr/>
                    <a:lstStyle/>
                    <a:p>
                      <a:pPr algn="just"/>
                      <a:r>
                        <a:rPr lang="en-US" sz="1600" kern="1200" dirty="0">
                          <a:solidFill>
                            <a:schemeClr val="dk1"/>
                          </a:solidFill>
                          <a:latin typeface="+mn-lt"/>
                          <a:ea typeface="+mn-ea"/>
                          <a:cs typeface="+mn-cs"/>
                        </a:rPr>
                        <a:t>Dataset preparing by labeling to each mode (With-Mask, Without-Mask, Incorrect-Mask) by use bounding box to face and naming it based on the state.</a:t>
                      </a:r>
                    </a:p>
                  </a:txBody>
                  <a:tcPr/>
                </a:tc>
                <a:tc>
                  <a:txBody>
                    <a:bodyPr/>
                    <a:lstStyle/>
                    <a:p>
                      <a:r>
                        <a:rPr lang="en-US" dirty="0"/>
                        <a:t>88%</a:t>
                      </a:r>
                    </a:p>
                  </a:txBody>
                  <a:tcPr/>
                </a:tc>
                <a:extLst>
                  <a:ext uri="{0D108BD9-81ED-4DB2-BD59-A6C34878D82A}">
                    <a16:rowId xmlns="" xmlns:a16="http://schemas.microsoft.com/office/drawing/2014/main" val="1118034518"/>
                  </a:ext>
                </a:extLst>
              </a:tr>
              <a:tr h="370840">
                <a:tc>
                  <a:txBody>
                    <a:bodyPr/>
                    <a:lstStyle/>
                    <a:p>
                      <a:r>
                        <a:rPr lang="en-US" sz="1600" dirty="0"/>
                        <a:t>[3] Zeiler, Matthew D., and Rob Fergus.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SSD</a:t>
                      </a:r>
                    </a:p>
                    <a:p>
                      <a:endParaRPr lang="en-US" dirty="0"/>
                    </a:p>
                  </a:txBody>
                  <a:tcPr/>
                </a:tc>
                <a:tc>
                  <a:txBody>
                    <a:bodyPr/>
                    <a:lstStyle/>
                    <a:p>
                      <a:pPr marL="285750" indent="-285750">
                        <a:buFont typeface="Arial" panose="020B0604020202020204" pitchFamily="34" charset="0"/>
                        <a:buChar char="•"/>
                      </a:pPr>
                      <a:r>
                        <a:rPr lang="en-US" sz="1600" dirty="0"/>
                        <a:t>Extract feature maps.</a:t>
                      </a:r>
                    </a:p>
                    <a:p>
                      <a:pPr marL="285750" indent="-285750">
                        <a:buFont typeface="Arial" panose="020B0604020202020204" pitchFamily="34" charset="0"/>
                        <a:buChar char="•"/>
                      </a:pPr>
                      <a:r>
                        <a:rPr lang="en-US" sz="1600" dirty="0"/>
                        <a:t>Apply convolution filters to detect objects.</a:t>
                      </a:r>
                    </a:p>
                  </a:txBody>
                  <a:tcPr/>
                </a:tc>
                <a:tc>
                  <a:txBody>
                    <a:bodyPr/>
                    <a:lstStyle/>
                    <a:p>
                      <a:r>
                        <a:rPr lang="en-US" sz="1600" kern="1200" dirty="0">
                          <a:solidFill>
                            <a:schemeClr val="dk1"/>
                          </a:solidFill>
                          <a:latin typeface="+mn-lt"/>
                          <a:ea typeface="+mn-ea"/>
                          <a:cs typeface="+mn-cs"/>
                        </a:rPr>
                        <a:t>Dataset splitting into  </a:t>
                      </a:r>
                    </a:p>
                    <a:p>
                      <a:r>
                        <a:rPr lang="en-US" sz="1600" kern="1200" dirty="0">
                          <a:solidFill>
                            <a:schemeClr val="dk1"/>
                          </a:solidFill>
                          <a:latin typeface="+mn-lt"/>
                          <a:ea typeface="+mn-ea"/>
                          <a:cs typeface="+mn-cs"/>
                        </a:rPr>
                        <a:t>(train 70%,valid 20%,test 10%)</a:t>
                      </a:r>
                    </a:p>
                  </a:txBody>
                  <a:tcPr/>
                </a:tc>
                <a:tc>
                  <a:txBody>
                    <a:bodyPr/>
                    <a:lstStyle/>
                    <a:p>
                      <a:r>
                        <a:rPr lang="en-US" dirty="0"/>
                        <a:t>86%</a:t>
                      </a:r>
                    </a:p>
                  </a:txBody>
                  <a:tcPr/>
                </a:tc>
                <a:extLst>
                  <a:ext uri="{0D108BD9-81ED-4DB2-BD59-A6C34878D82A}">
                    <a16:rowId xmlns="" xmlns:a16="http://schemas.microsoft.com/office/drawing/2014/main" val="1807509009"/>
                  </a:ext>
                </a:extLst>
              </a:tr>
            </a:tbl>
          </a:graphicData>
        </a:graphic>
      </p:graphicFrame>
      <p:sp>
        <p:nvSpPr>
          <p:cNvPr id="4" name="Slide Number Placeholder 3">
            <a:extLst>
              <a:ext uri="{FF2B5EF4-FFF2-40B4-BE49-F238E27FC236}">
                <a16:creationId xmlns="" xmlns:a16="http://schemas.microsoft.com/office/drawing/2014/main" id="{DD9844C8-E876-5713-EE30-4AF7EB7946A4}"/>
              </a:ext>
            </a:extLst>
          </p:cNvPr>
          <p:cNvSpPr>
            <a:spLocks noGrp="1"/>
          </p:cNvSpPr>
          <p:nvPr>
            <p:ph type="sldNum" sz="quarter" idx="12"/>
          </p:nvPr>
        </p:nvSpPr>
        <p:spPr/>
        <p:txBody>
          <a:bodyPr/>
          <a:lstStyle/>
          <a:p>
            <a:fld id="{81F8F5F5-12B4-494A-838B-CD18B0C4F30C}" type="slidenum">
              <a:rPr lang="en-US" smtClean="0"/>
              <a:t>9</a:t>
            </a:fld>
            <a:endParaRPr lang="en-US"/>
          </a:p>
        </p:txBody>
      </p:sp>
    </p:spTree>
    <p:extLst>
      <p:ext uri="{BB962C8B-B14F-4D97-AF65-F5344CB8AC3E}">
        <p14:creationId xmlns:p14="http://schemas.microsoft.com/office/powerpoint/2010/main" val="15994957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1103</TotalTime>
  <Words>1399</Words>
  <Application>Microsoft Office PowerPoint</Application>
  <PresentationFormat>Widescreen</PresentationFormat>
  <Paragraphs>208</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Rockwell</vt:lpstr>
      <vt:lpstr>Rockwell Condensed</vt:lpstr>
      <vt:lpstr>Times New Roman</vt:lpstr>
      <vt:lpstr>TimesNewRomanPSMT</vt:lpstr>
      <vt:lpstr>Wingdings</vt:lpstr>
      <vt:lpstr>Wood Type</vt:lpstr>
      <vt:lpstr>Covid-19 Challenge (CC)  </vt:lpstr>
      <vt:lpstr>supervisors</vt:lpstr>
      <vt:lpstr>Project team</vt:lpstr>
      <vt:lpstr>agenda</vt:lpstr>
      <vt:lpstr>introduction</vt:lpstr>
      <vt:lpstr>Problem Definition </vt:lpstr>
      <vt:lpstr>Motivation</vt:lpstr>
      <vt:lpstr>Implementation </vt:lpstr>
      <vt:lpstr>Related work </vt:lpstr>
      <vt:lpstr>System architecture</vt:lpstr>
      <vt:lpstr>Implementation </vt:lpstr>
      <vt:lpstr>Dataset collection</vt:lpstr>
      <vt:lpstr>dataset Pre-processing</vt:lpstr>
      <vt:lpstr>Dataset splitting</vt:lpstr>
      <vt:lpstr>Dataset extensions</vt:lpstr>
      <vt:lpstr>Implementation</vt:lpstr>
      <vt:lpstr>YOLOv5 (Architecture)</vt:lpstr>
      <vt:lpstr>YOLOv5 (Result)</vt:lpstr>
      <vt:lpstr>Implementation</vt:lpstr>
      <vt:lpstr>Faster R-CNN (Architecture)</vt:lpstr>
      <vt:lpstr>Implementation</vt:lpstr>
      <vt:lpstr>SSD (Architecture)</vt:lpstr>
      <vt:lpstr>Results</vt:lpstr>
      <vt:lpstr>Implementation</vt:lpstr>
      <vt:lpstr>GUI man window Covid-19 Challenge</vt:lpstr>
      <vt:lpstr>Open Image Button</vt:lpstr>
      <vt:lpstr>Result image</vt:lpstr>
      <vt:lpstr>Open video Button</vt:lpstr>
      <vt:lpstr>Result video</vt:lpstr>
      <vt:lpstr>Result Web cam</vt:lpstr>
      <vt:lpstr>Conclusion</vt:lpstr>
      <vt:lpstr>future work</vt:lpstr>
      <vt:lpstr>Tools &amp; libraries</vt:lpstr>
      <vt:lpstr>References</vt:lpstr>
      <vt:lpstr>References</vt:lpstr>
      <vt:lpstr>References</vt:lpstr>
      <vt:lpstr>السلام عليكم ورحمة الله وبركاته</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Challenge (CC)  </dc:title>
  <dc:creator>Eslam</dc:creator>
  <cp:lastModifiedBy>Microsoft account</cp:lastModifiedBy>
  <cp:revision>105</cp:revision>
  <dcterms:created xsi:type="dcterms:W3CDTF">2022-07-16T15:01:24Z</dcterms:created>
  <dcterms:modified xsi:type="dcterms:W3CDTF">2023-01-11T22:23:27Z</dcterms:modified>
</cp:coreProperties>
</file>